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2" r:id="rId2"/>
    <p:sldMasterId id="2147483684" r:id="rId3"/>
  </p:sldMasterIdLst>
  <p:notesMasterIdLst>
    <p:notesMasterId r:id="rId24"/>
  </p:notesMasterIdLst>
  <p:handoutMasterIdLst>
    <p:handoutMasterId r:id="rId25"/>
  </p:handoutMasterIdLst>
  <p:sldIdLst>
    <p:sldId id="437" r:id="rId4"/>
    <p:sldId id="268" r:id="rId5"/>
    <p:sldId id="465" r:id="rId6"/>
    <p:sldId id="467" r:id="rId7"/>
    <p:sldId id="545" r:id="rId8"/>
    <p:sldId id="548" r:id="rId9"/>
    <p:sldId id="546" r:id="rId10"/>
    <p:sldId id="519" r:id="rId11"/>
    <p:sldId id="526" r:id="rId12"/>
    <p:sldId id="544" r:id="rId13"/>
    <p:sldId id="543" r:id="rId14"/>
    <p:sldId id="542" r:id="rId15"/>
    <p:sldId id="538" r:id="rId16"/>
    <p:sldId id="517" r:id="rId17"/>
    <p:sldId id="550" r:id="rId18"/>
    <p:sldId id="549" r:id="rId19"/>
    <p:sldId id="529" r:id="rId20"/>
    <p:sldId id="535" r:id="rId21"/>
    <p:sldId id="536" r:id="rId22"/>
    <p:sldId id="45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orient="horz" pos="4074">
          <p15:clr>
            <a:srgbClr val="A4A3A4"/>
          </p15:clr>
        </p15:guide>
        <p15:guide id="3" pos="5586">
          <p15:clr>
            <a:srgbClr val="A4A3A4"/>
          </p15:clr>
        </p15:guide>
        <p15:guide id="4" pos="1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C7BA"/>
    <a:srgbClr val="FF99FF"/>
    <a:srgbClr val="6699FF"/>
    <a:srgbClr val="EF6A54"/>
    <a:srgbClr val="B0DFDB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856C38-FF32-42AF-ADF6-84708E43FFF5}" v="3707" dt="2018-08-26T04:31:10.5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3" autoAdjust="0"/>
    <p:restoredTop sz="98557" autoAdjust="0"/>
  </p:normalViewPr>
  <p:slideViewPr>
    <p:cSldViewPr snapToGrid="0" snapToObjects="1">
      <p:cViewPr varScale="1">
        <p:scale>
          <a:sx n="108" d="100"/>
          <a:sy n="108" d="100"/>
        </p:scale>
        <p:origin x="965" y="-370"/>
      </p:cViewPr>
      <p:guideLst>
        <p:guide orient="horz" pos="799"/>
        <p:guide orient="horz" pos="4074"/>
        <p:guide pos="5586"/>
        <p:guide pos="1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Yangha" userId="d73799b3f3315959" providerId="LiveId" clId="{4A856C38-FF32-42AF-ADF6-84708E43FFF5}"/>
    <pc:docChg chg="undo custSel modSld">
      <pc:chgData name="Park Yangha" userId="d73799b3f3315959" providerId="LiveId" clId="{4A856C38-FF32-42AF-ADF6-84708E43FFF5}" dt="2018-08-26T04:31:10.541" v="3703" actId="20577"/>
      <pc:docMkLst>
        <pc:docMk/>
      </pc:docMkLst>
      <pc:sldChg chg="modSp">
        <pc:chgData name="Park Yangha" userId="d73799b3f3315959" providerId="LiveId" clId="{4A856C38-FF32-42AF-ADF6-84708E43FFF5}" dt="2018-08-13T09:24:37.806" v="3600" actId="20577"/>
        <pc:sldMkLst>
          <pc:docMk/>
          <pc:sldMk cId="3811048433" sldId="437"/>
        </pc:sldMkLst>
        <pc:spChg chg="mod">
          <ac:chgData name="Park Yangha" userId="d73799b3f3315959" providerId="LiveId" clId="{4A856C38-FF32-42AF-ADF6-84708E43FFF5}" dt="2018-08-13T09:24:37.806" v="3600" actId="20577"/>
          <ac:spMkLst>
            <pc:docMk/>
            <pc:sldMk cId="3811048433" sldId="437"/>
            <ac:spMk id="8" creationId="{00000000-0000-0000-0000-000000000000}"/>
          </ac:spMkLst>
        </pc:spChg>
      </pc:sldChg>
      <pc:sldChg chg="addSp delSp modSp">
        <pc:chgData name="Park Yangha" userId="d73799b3f3315959" providerId="LiveId" clId="{4A856C38-FF32-42AF-ADF6-84708E43FFF5}" dt="2018-08-06T10:12:01.116" v="818" actId="20577"/>
        <pc:sldMkLst>
          <pc:docMk/>
          <pc:sldMk cId="3991838595" sldId="467"/>
        </pc:sldMkLst>
        <pc:spChg chg="add mod">
          <ac:chgData name="Park Yangha" userId="d73799b3f3315959" providerId="LiveId" clId="{4A856C38-FF32-42AF-ADF6-84708E43FFF5}" dt="2018-08-06T10:12:01.116" v="818" actId="20577"/>
          <ac:spMkLst>
            <pc:docMk/>
            <pc:sldMk cId="3991838595" sldId="467"/>
            <ac:spMk id="7" creationId="{833F4569-93B7-4DFD-872F-683E01DDFDDC}"/>
          </ac:spMkLst>
        </pc:spChg>
        <pc:spChg chg="del mod">
          <ac:chgData name="Park Yangha" userId="d73799b3f3315959" providerId="LiveId" clId="{4A856C38-FF32-42AF-ADF6-84708E43FFF5}" dt="2018-08-06T10:11:53.955" v="811" actId="478"/>
          <ac:spMkLst>
            <pc:docMk/>
            <pc:sldMk cId="3991838595" sldId="467"/>
            <ac:spMk id="18" creationId="{00000000-0000-0000-0000-000000000000}"/>
          </ac:spMkLst>
        </pc:spChg>
      </pc:sldChg>
      <pc:sldChg chg="modSp">
        <pc:chgData name="Park Yangha" userId="d73799b3f3315959" providerId="LiveId" clId="{4A856C38-FF32-42AF-ADF6-84708E43FFF5}" dt="2018-08-12T04:56:34.795" v="2441" actId="20577"/>
        <pc:sldMkLst>
          <pc:docMk/>
          <pc:sldMk cId="3879672369" sldId="517"/>
        </pc:sldMkLst>
        <pc:graphicFrameChg chg="mod modGraphic">
          <ac:chgData name="Park Yangha" userId="d73799b3f3315959" providerId="LiveId" clId="{4A856C38-FF32-42AF-ADF6-84708E43FFF5}" dt="2018-08-12T04:56:34.795" v="2441" actId="20577"/>
          <ac:graphicFrameMkLst>
            <pc:docMk/>
            <pc:sldMk cId="3879672369" sldId="517"/>
            <ac:graphicFrameMk id="19" creationId="{00000000-0000-0000-0000-000000000000}"/>
          </ac:graphicFrameMkLst>
        </pc:graphicFrameChg>
      </pc:sldChg>
      <pc:sldChg chg="modSp">
        <pc:chgData name="Park Yangha" userId="d73799b3f3315959" providerId="LiveId" clId="{4A856C38-FF32-42AF-ADF6-84708E43FFF5}" dt="2018-08-06T10:16:07.416" v="1004" actId="14100"/>
        <pc:sldMkLst>
          <pc:docMk/>
          <pc:sldMk cId="1763601089" sldId="526"/>
        </pc:sldMkLst>
        <pc:graphicFrameChg chg="mod modGraphic">
          <ac:chgData name="Park Yangha" userId="d73799b3f3315959" providerId="LiveId" clId="{4A856C38-FF32-42AF-ADF6-84708E43FFF5}" dt="2018-08-06T10:16:07.416" v="1004" actId="14100"/>
          <ac:graphicFrameMkLst>
            <pc:docMk/>
            <pc:sldMk cId="1763601089" sldId="526"/>
            <ac:graphicFrameMk id="9" creationId="{00000000-0000-0000-0000-000000000000}"/>
          </ac:graphicFrameMkLst>
        </pc:graphicFrameChg>
      </pc:sldChg>
      <pc:sldChg chg="addSp delSp modSp">
        <pc:chgData name="Park Yangha" userId="d73799b3f3315959" providerId="LiveId" clId="{4A856C38-FF32-42AF-ADF6-84708E43FFF5}" dt="2018-08-12T05:12:44.262" v="3229" actId="20577"/>
        <pc:sldMkLst>
          <pc:docMk/>
          <pc:sldMk cId="3719247497" sldId="529"/>
        </pc:sldMkLst>
        <pc:graphicFrameChg chg="mod modGraphic">
          <ac:chgData name="Park Yangha" userId="d73799b3f3315959" providerId="LiveId" clId="{4A856C38-FF32-42AF-ADF6-84708E43FFF5}" dt="2018-08-12T05:12:44.262" v="3229" actId="20577"/>
          <ac:graphicFrameMkLst>
            <pc:docMk/>
            <pc:sldMk cId="3719247497" sldId="529"/>
            <ac:graphicFrameMk id="7" creationId="{00000000-0000-0000-0000-000000000000}"/>
          </ac:graphicFrameMkLst>
        </pc:graphicFrameChg>
        <pc:picChg chg="add mod">
          <ac:chgData name="Park Yangha" userId="d73799b3f3315959" providerId="LiveId" clId="{4A856C38-FF32-42AF-ADF6-84708E43FFF5}" dt="2018-08-12T05:07:34.190" v="2783" actId="1076"/>
          <ac:picMkLst>
            <pc:docMk/>
            <pc:sldMk cId="3719247497" sldId="529"/>
            <ac:picMk id="3" creationId="{1AB3C9E0-E762-41D2-8408-BE6A81D54C9B}"/>
          </ac:picMkLst>
        </pc:picChg>
        <pc:picChg chg="add del mod">
          <ac:chgData name="Park Yangha" userId="d73799b3f3315959" providerId="LiveId" clId="{4A856C38-FF32-42AF-ADF6-84708E43FFF5}" dt="2018-08-12T05:07:06.101" v="2732" actId="478"/>
          <ac:picMkLst>
            <pc:docMk/>
            <pc:sldMk cId="3719247497" sldId="529"/>
            <ac:picMk id="9" creationId="{A57AA95C-6686-40CC-A94A-D47E6D450B96}"/>
          </ac:picMkLst>
        </pc:picChg>
        <pc:picChg chg="add del mod">
          <ac:chgData name="Park Yangha" userId="d73799b3f3315959" providerId="LiveId" clId="{4A856C38-FF32-42AF-ADF6-84708E43FFF5}" dt="2018-08-12T05:07:06.359" v="2733" actId="478"/>
          <ac:picMkLst>
            <pc:docMk/>
            <pc:sldMk cId="3719247497" sldId="529"/>
            <ac:picMk id="11" creationId="{974AD963-A293-46C3-AC3F-1CA97805292C}"/>
          </ac:picMkLst>
        </pc:picChg>
        <pc:picChg chg="add mod">
          <ac:chgData name="Park Yangha" userId="d73799b3f3315959" providerId="LiveId" clId="{4A856C38-FF32-42AF-ADF6-84708E43FFF5}" dt="2018-08-12T05:07:39.544" v="2786" actId="1076"/>
          <ac:picMkLst>
            <pc:docMk/>
            <pc:sldMk cId="3719247497" sldId="529"/>
            <ac:picMk id="12" creationId="{7EE4AD7E-7173-4E1E-B5DC-43A5889AF209}"/>
          </ac:picMkLst>
        </pc:picChg>
        <pc:picChg chg="add mod">
          <ac:chgData name="Park Yangha" userId="d73799b3f3315959" providerId="LiveId" clId="{4A856C38-FF32-42AF-ADF6-84708E43FFF5}" dt="2018-08-12T05:07:36.446" v="2785" actId="1076"/>
          <ac:picMkLst>
            <pc:docMk/>
            <pc:sldMk cId="3719247497" sldId="529"/>
            <ac:picMk id="13" creationId="{9CFAE785-7EB5-4319-9BB3-73B34DA221C6}"/>
          </ac:picMkLst>
        </pc:picChg>
      </pc:sldChg>
      <pc:sldChg chg="addSp delSp modSp">
        <pc:chgData name="Park Yangha" userId="d73799b3f3315959" providerId="LiveId" clId="{4A856C38-FF32-42AF-ADF6-84708E43FFF5}" dt="2018-08-12T05:15:44.377" v="3453"/>
        <pc:sldMkLst>
          <pc:docMk/>
          <pc:sldMk cId="1758157113" sldId="535"/>
        </pc:sldMkLst>
        <pc:graphicFrameChg chg="mod modGraphic">
          <ac:chgData name="Park Yangha" userId="d73799b3f3315959" providerId="LiveId" clId="{4A856C38-FF32-42AF-ADF6-84708E43FFF5}" dt="2018-08-12T05:15:44.377" v="3453"/>
          <ac:graphicFrameMkLst>
            <pc:docMk/>
            <pc:sldMk cId="1758157113" sldId="535"/>
            <ac:graphicFrameMk id="9" creationId="{00000000-0000-0000-0000-000000000000}"/>
          </ac:graphicFrameMkLst>
        </pc:graphicFrameChg>
        <pc:picChg chg="add mod">
          <ac:chgData name="Park Yangha" userId="d73799b3f3315959" providerId="LiveId" clId="{4A856C38-FF32-42AF-ADF6-84708E43FFF5}" dt="2018-08-12T05:11:44.120" v="3205" actId="1076"/>
          <ac:picMkLst>
            <pc:docMk/>
            <pc:sldMk cId="1758157113" sldId="535"/>
            <ac:picMk id="3" creationId="{D90BD14E-BB81-45DF-83AD-DBA413F67298}"/>
          </ac:picMkLst>
        </pc:picChg>
        <pc:picChg chg="add del">
          <ac:chgData name="Park Yangha" userId="d73799b3f3315959" providerId="LiveId" clId="{4A856C38-FF32-42AF-ADF6-84708E43FFF5}" dt="2018-08-12T05:11:13.524" v="3171" actId="478"/>
          <ac:picMkLst>
            <pc:docMk/>
            <pc:sldMk cId="1758157113" sldId="535"/>
            <ac:picMk id="10" creationId="{DC7CD119-E151-4C3A-B672-53797A56D403}"/>
          </ac:picMkLst>
        </pc:picChg>
        <pc:picChg chg="add del mod">
          <ac:chgData name="Park Yangha" userId="d73799b3f3315959" providerId="LiveId" clId="{4A856C38-FF32-42AF-ADF6-84708E43FFF5}" dt="2018-08-12T05:11:12.891" v="3170" actId="478"/>
          <ac:picMkLst>
            <pc:docMk/>
            <pc:sldMk cId="1758157113" sldId="535"/>
            <ac:picMk id="11" creationId="{B26417FE-A0DA-4978-B5EB-44B7C33F86FC}"/>
          </ac:picMkLst>
        </pc:picChg>
        <pc:picChg chg="add mod">
          <ac:chgData name="Park Yangha" userId="d73799b3f3315959" providerId="LiveId" clId="{4A856C38-FF32-42AF-ADF6-84708E43FFF5}" dt="2018-08-12T05:11:50.394" v="3207" actId="1076"/>
          <ac:picMkLst>
            <pc:docMk/>
            <pc:sldMk cId="1758157113" sldId="535"/>
            <ac:picMk id="12" creationId="{6A14CF0C-BFB6-4C28-BBCB-927BEEDAF0AE}"/>
          </ac:picMkLst>
        </pc:picChg>
        <pc:picChg chg="add mod">
          <ac:chgData name="Park Yangha" userId="d73799b3f3315959" providerId="LiveId" clId="{4A856C38-FF32-42AF-ADF6-84708E43FFF5}" dt="2018-08-12T05:11:47.174" v="3206" actId="1076"/>
          <ac:picMkLst>
            <pc:docMk/>
            <pc:sldMk cId="1758157113" sldId="535"/>
            <ac:picMk id="13" creationId="{6B367906-B00E-453A-85BE-7E9B536FDDF1}"/>
          </ac:picMkLst>
        </pc:picChg>
      </pc:sldChg>
      <pc:sldChg chg="addSp modSp">
        <pc:chgData name="Park Yangha" userId="d73799b3f3315959" providerId="LiveId" clId="{4A856C38-FF32-42AF-ADF6-84708E43FFF5}" dt="2018-08-12T05:23:04.346" v="3557" actId="20577"/>
        <pc:sldMkLst>
          <pc:docMk/>
          <pc:sldMk cId="1758157113" sldId="536"/>
        </pc:sldMkLst>
        <pc:graphicFrameChg chg="mod modGraphic">
          <ac:chgData name="Park Yangha" userId="d73799b3f3315959" providerId="LiveId" clId="{4A856C38-FF32-42AF-ADF6-84708E43FFF5}" dt="2018-08-12T05:23:04.346" v="3557" actId="20577"/>
          <ac:graphicFrameMkLst>
            <pc:docMk/>
            <pc:sldMk cId="1758157113" sldId="536"/>
            <ac:graphicFrameMk id="9" creationId="{00000000-0000-0000-0000-000000000000}"/>
          </ac:graphicFrameMkLst>
        </pc:graphicFrameChg>
        <pc:picChg chg="add mod">
          <ac:chgData name="Park Yangha" userId="d73799b3f3315959" providerId="LiveId" clId="{4A856C38-FF32-42AF-ADF6-84708E43FFF5}" dt="2018-08-12T05:14:29.038" v="3327" actId="1076"/>
          <ac:picMkLst>
            <pc:docMk/>
            <pc:sldMk cId="1758157113" sldId="536"/>
            <ac:picMk id="3" creationId="{AFBE697A-9827-4434-969C-6D4FDD31BBA7}"/>
          </ac:picMkLst>
        </pc:picChg>
        <pc:picChg chg="add mod">
          <ac:chgData name="Park Yangha" userId="d73799b3f3315959" providerId="LiveId" clId="{4A856C38-FF32-42AF-ADF6-84708E43FFF5}" dt="2018-08-12T05:14:30.178" v="3328" actId="1076"/>
          <ac:picMkLst>
            <pc:docMk/>
            <pc:sldMk cId="1758157113" sldId="536"/>
            <ac:picMk id="10" creationId="{A06460BB-1E1E-4F50-AFD3-3EC3D6D8378A}"/>
          </ac:picMkLst>
        </pc:picChg>
        <pc:picChg chg="add mod">
          <ac:chgData name="Park Yangha" userId="d73799b3f3315959" providerId="LiveId" clId="{4A856C38-FF32-42AF-ADF6-84708E43FFF5}" dt="2018-08-12T05:14:35.889" v="3329" actId="1076"/>
          <ac:picMkLst>
            <pc:docMk/>
            <pc:sldMk cId="1758157113" sldId="536"/>
            <ac:picMk id="11" creationId="{0FA2851E-5D44-4419-B075-1F053BF0E7F8}"/>
          </ac:picMkLst>
        </pc:picChg>
      </pc:sldChg>
      <pc:sldChg chg="modSp">
        <pc:chgData name="Park Yangha" userId="d73799b3f3315959" providerId="LiveId" clId="{4A856C38-FF32-42AF-ADF6-84708E43FFF5}" dt="2018-08-06T10:38:05.676" v="1930" actId="255"/>
        <pc:sldMkLst>
          <pc:docMk/>
          <pc:sldMk cId="4082672180" sldId="542"/>
        </pc:sldMkLst>
        <pc:graphicFrameChg chg="mod modGraphic">
          <ac:chgData name="Park Yangha" userId="d73799b3f3315959" providerId="LiveId" clId="{4A856C38-FF32-42AF-ADF6-84708E43FFF5}" dt="2018-08-06T10:38:05.676" v="1930" actId="255"/>
          <ac:graphicFrameMkLst>
            <pc:docMk/>
            <pc:sldMk cId="4082672180" sldId="542"/>
            <ac:graphicFrameMk id="7" creationId="{00000000-0000-0000-0000-000000000000}"/>
          </ac:graphicFrameMkLst>
        </pc:graphicFrameChg>
      </pc:sldChg>
      <pc:sldChg chg="modSp">
        <pc:chgData name="Park Yangha" userId="d73799b3f3315959" providerId="LiveId" clId="{4A856C38-FF32-42AF-ADF6-84708E43FFF5}" dt="2018-08-20T10:15:05.016" v="3644" actId="20577"/>
        <pc:sldMkLst>
          <pc:docMk/>
          <pc:sldMk cId="1592199501" sldId="543"/>
        </pc:sldMkLst>
        <pc:graphicFrameChg chg="mod modGraphic">
          <ac:chgData name="Park Yangha" userId="d73799b3f3315959" providerId="LiveId" clId="{4A856C38-FF32-42AF-ADF6-84708E43FFF5}" dt="2018-08-20T10:15:05.016" v="3644" actId="20577"/>
          <ac:graphicFrameMkLst>
            <pc:docMk/>
            <pc:sldMk cId="1592199501" sldId="543"/>
            <ac:graphicFrameMk id="9" creationId="{00000000-0000-0000-0000-000000000000}"/>
          </ac:graphicFrameMkLst>
        </pc:graphicFrameChg>
      </pc:sldChg>
      <pc:sldChg chg="modSp">
        <pc:chgData name="Park Yangha" userId="d73799b3f3315959" providerId="LiveId" clId="{4A856C38-FF32-42AF-ADF6-84708E43FFF5}" dt="2018-08-06T10:30:03.267" v="1613" actId="20577"/>
        <pc:sldMkLst>
          <pc:docMk/>
          <pc:sldMk cId="2085007419" sldId="544"/>
        </pc:sldMkLst>
        <pc:graphicFrameChg chg="mod modGraphic">
          <ac:chgData name="Park Yangha" userId="d73799b3f3315959" providerId="LiveId" clId="{4A856C38-FF32-42AF-ADF6-84708E43FFF5}" dt="2018-08-06T10:30:03.267" v="1613" actId="20577"/>
          <ac:graphicFrameMkLst>
            <pc:docMk/>
            <pc:sldMk cId="2085007419" sldId="544"/>
            <ac:graphicFrameMk id="9" creationId="{00000000-0000-0000-0000-000000000000}"/>
          </ac:graphicFrameMkLst>
        </pc:graphicFrameChg>
      </pc:sldChg>
      <pc:sldChg chg="modSp">
        <pc:chgData name="Park Yangha" userId="d73799b3f3315959" providerId="LiveId" clId="{4A856C38-FF32-42AF-ADF6-84708E43FFF5}" dt="2018-08-06T10:00:31.957" v="420" actId="20577"/>
        <pc:sldMkLst>
          <pc:docMk/>
          <pc:sldMk cId="799066210" sldId="546"/>
        </pc:sldMkLst>
        <pc:graphicFrameChg chg="mod modGraphic">
          <ac:chgData name="Park Yangha" userId="d73799b3f3315959" providerId="LiveId" clId="{4A856C38-FF32-42AF-ADF6-84708E43FFF5}" dt="2018-08-06T10:00:31.957" v="420" actId="20577"/>
          <ac:graphicFrameMkLst>
            <pc:docMk/>
            <pc:sldMk cId="799066210" sldId="546"/>
            <ac:graphicFrameMk id="8" creationId="{00000000-0000-0000-0000-000000000000}"/>
          </ac:graphicFrameMkLst>
        </pc:graphicFrameChg>
      </pc:sldChg>
      <pc:sldChg chg="modSp">
        <pc:chgData name="Park Yangha" userId="d73799b3f3315959" providerId="LiveId" clId="{4A856C38-FF32-42AF-ADF6-84708E43FFF5}" dt="2018-08-26T04:31:10.541" v="3703" actId="20577"/>
        <pc:sldMkLst>
          <pc:docMk/>
          <pc:sldMk cId="2022949360" sldId="548"/>
        </pc:sldMkLst>
        <pc:graphicFrameChg chg="mod modGraphic">
          <ac:chgData name="Park Yangha" userId="d73799b3f3315959" providerId="LiveId" clId="{4A856C38-FF32-42AF-ADF6-84708E43FFF5}" dt="2018-08-26T04:31:10.541" v="3703" actId="20577"/>
          <ac:graphicFrameMkLst>
            <pc:docMk/>
            <pc:sldMk cId="2022949360" sldId="548"/>
            <ac:graphicFrameMk id="8" creationId="{00000000-0000-0000-0000-000000000000}"/>
          </ac:graphicFrameMkLst>
        </pc:graphicFrameChg>
      </pc:sldChg>
      <pc:sldChg chg="modSp">
        <pc:chgData name="Park Yangha" userId="d73799b3f3315959" providerId="LiveId" clId="{4A856C38-FF32-42AF-ADF6-84708E43FFF5}" dt="2018-08-12T04:58:48.719" v="2663" actId="20577"/>
        <pc:sldMkLst>
          <pc:docMk/>
          <pc:sldMk cId="3117263355" sldId="549"/>
        </pc:sldMkLst>
        <pc:graphicFrameChg chg="modGraphic">
          <ac:chgData name="Park Yangha" userId="d73799b3f3315959" providerId="LiveId" clId="{4A856C38-FF32-42AF-ADF6-84708E43FFF5}" dt="2018-08-12T04:58:48.719" v="2663" actId="20577"/>
          <ac:graphicFrameMkLst>
            <pc:docMk/>
            <pc:sldMk cId="3117263355" sldId="549"/>
            <ac:graphicFrameMk id="6" creationId="{00000000-0000-0000-0000-000000000000}"/>
          </ac:graphicFrameMkLst>
        </pc:graphicFrameChg>
      </pc:sldChg>
      <pc:sldChg chg="modSp">
        <pc:chgData name="Park Yangha" userId="d73799b3f3315959" providerId="LiveId" clId="{4A856C38-FF32-42AF-ADF6-84708E43FFF5}" dt="2018-08-12T04:46:43.242" v="2424"/>
        <pc:sldMkLst>
          <pc:docMk/>
          <pc:sldMk cId="3023143136" sldId="550"/>
        </pc:sldMkLst>
        <pc:graphicFrameChg chg="mod">
          <ac:chgData name="Park Yangha" userId="d73799b3f3315959" providerId="LiveId" clId="{4A856C38-FF32-42AF-ADF6-84708E43FFF5}" dt="2018-08-12T04:46:43.242" v="2424"/>
          <ac:graphicFrameMkLst>
            <pc:docMk/>
            <pc:sldMk cId="3023143136" sldId="550"/>
            <ac:graphicFrameMk id="2" creationId="{00000000-0000-0000-0000-00000000000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46E26-A9F1-F34E-BCF0-6F24DF592640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44542-B4F8-2C4E-80EB-4BF5A0DC3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64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4C9C0-7160-1F4F-A270-7B6301407AD4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1971D-DFCC-CC49-A428-24C721616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43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7813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688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42837-39D0-44A6-A139-2E3AECA7423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4951A-473A-4955-9DE2-E7F57036C65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35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344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37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19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7869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34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272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211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18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5884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05355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SOCIAL MEDIA COLLEGE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037904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459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329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178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89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5789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3375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5393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73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40325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30878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41056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SOCIAL MEDIA COLLEGE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551251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42841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42837-39D0-44A6-A139-2E3AECA7423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4951A-473A-4955-9DE2-E7F57036C65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171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87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093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34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298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477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566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4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Sanuk Offc"/>
          <a:ea typeface="+mj-ea"/>
          <a:cs typeface="Sanuk Off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anuk Offc"/>
          <a:ea typeface="+mn-ea"/>
          <a:cs typeface="Sanuk Off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anuk Offc"/>
          <a:ea typeface="+mn-ea"/>
          <a:cs typeface="Sanuk Off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anuk Offc"/>
          <a:ea typeface="+mn-ea"/>
          <a:cs typeface="Sanuk Off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18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Sanuk Offc"/>
          <a:ea typeface="+mj-ea"/>
          <a:cs typeface="Sanuk Off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anuk Offc"/>
          <a:ea typeface="+mn-ea"/>
          <a:cs typeface="Sanuk Off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anuk Offc"/>
          <a:ea typeface="+mn-ea"/>
          <a:cs typeface="Sanuk Off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anuk Offc"/>
          <a:ea typeface="+mn-ea"/>
          <a:cs typeface="Sanuk Off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68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Sanuk Offc"/>
          <a:ea typeface="+mj-ea"/>
          <a:cs typeface="Sanuk Off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anuk Offc"/>
          <a:ea typeface="+mn-ea"/>
          <a:cs typeface="Sanuk Off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anuk Offc"/>
          <a:ea typeface="+mn-ea"/>
          <a:cs typeface="Sanuk Off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anuk Offc"/>
          <a:ea typeface="+mn-ea"/>
          <a:cs typeface="Sanuk Off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4000" y="711200"/>
            <a:ext cx="8699500" cy="41529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213" y="1536700"/>
            <a:ext cx="77978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EF6A54"/>
                </a:solidFill>
                <a:latin typeface="+mj-lt"/>
                <a:cs typeface="SanukComp-Bold"/>
              </a:rPr>
              <a:t>NICHE SOCIAL MEDIA MARKETING </a:t>
            </a:r>
          </a:p>
          <a:p>
            <a:pPr algn="ctr"/>
            <a:r>
              <a:rPr lang="en-US" sz="2500" dirty="0">
                <a:solidFill>
                  <a:srgbClr val="EF6A54"/>
                </a:solidFill>
                <a:latin typeface="+mj-lt"/>
                <a:cs typeface="SanukComp-Bold"/>
              </a:rPr>
              <a:t>STRATEGY AND IMPLEMENATION PLAN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913" y="3294578"/>
            <a:ext cx="77978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F6A54"/>
                </a:solidFill>
                <a:latin typeface="+mj-lt"/>
                <a:cs typeface="SanukComp-Light"/>
              </a:rPr>
              <a:t>{Jung Education}</a:t>
            </a:r>
          </a:p>
          <a:p>
            <a:pPr algn="ctr"/>
            <a:endParaRPr lang="en-US" sz="2000" dirty="0">
              <a:solidFill>
                <a:srgbClr val="EF6A54"/>
              </a:solidFill>
              <a:latin typeface="+mj-lt"/>
              <a:cs typeface="SanukComp-Light"/>
            </a:endParaRPr>
          </a:p>
          <a:p>
            <a:pPr algn="ctr"/>
            <a:endParaRPr lang="en-US" sz="1500" dirty="0">
              <a:solidFill>
                <a:srgbClr val="333333"/>
              </a:solidFill>
              <a:latin typeface="+mj-lt"/>
              <a:cs typeface="SanukComp-Light"/>
            </a:endParaRPr>
          </a:p>
          <a:p>
            <a:pPr algn="ctr"/>
            <a:r>
              <a:rPr lang="en-US" sz="1500" dirty="0">
                <a:solidFill>
                  <a:srgbClr val="333333"/>
                </a:solidFill>
                <a:latin typeface="+mj-lt"/>
                <a:cs typeface="SanukComp-Light"/>
              </a:rPr>
              <a:t>{Yangha Park}</a:t>
            </a:r>
          </a:p>
          <a:p>
            <a:pPr algn="ctr"/>
            <a:r>
              <a:rPr lang="en-US" sz="1500">
                <a:solidFill>
                  <a:srgbClr val="333333"/>
                </a:solidFill>
                <a:latin typeface="+mj-lt"/>
                <a:cs typeface="SanukComp-Light"/>
              </a:rPr>
              <a:t>{12/8/2018}</a:t>
            </a:r>
            <a:endParaRPr lang="en-US" sz="1500" dirty="0">
              <a:solidFill>
                <a:srgbClr val="333333"/>
              </a:solidFill>
              <a:latin typeface="+mj-lt"/>
              <a:cs typeface="SanukComp-Light"/>
            </a:endParaRPr>
          </a:p>
        </p:txBody>
      </p:sp>
    </p:spTree>
    <p:extLst>
      <p:ext uri="{BB962C8B-B14F-4D97-AF65-F5344CB8AC3E}">
        <p14:creationId xmlns:p14="http://schemas.microsoft.com/office/powerpoint/2010/main" val="3811048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189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2800" b="1" cap="all" dirty="0">
                <a:solidFill>
                  <a:srgbClr val="00C7BA"/>
                </a:solidFill>
                <a:latin typeface="+mj-lt"/>
                <a:cs typeface="SanukComp-Bold"/>
              </a:rPr>
              <a:t>NICHE </a:t>
            </a:r>
            <a:r>
              <a:rPr lang="en-US" sz="2800" b="1" cap="all" dirty="0">
                <a:solidFill>
                  <a:srgbClr val="00C7BA"/>
                </a:solidFill>
                <a:latin typeface="+mj-lt"/>
                <a:cs typeface="Sanuk Offc"/>
              </a:rPr>
              <a:t>SOCIAL MEDIA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+mj-lt"/>
                <a:cs typeface="Sanuk Offc"/>
              </a:rPr>
              <a:t>STRATEGY SUMMARY</a:t>
            </a:r>
            <a:endParaRPr lang="en-US" altLang="fr-FR" b="1" dirty="0">
              <a:solidFill>
                <a:prstClr val="black"/>
              </a:solidFill>
              <a:latin typeface="+mj-lt"/>
              <a:cs typeface="SanukComp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486450"/>
              </p:ext>
            </p:extLst>
          </p:nvPr>
        </p:nvGraphicFramePr>
        <p:xfrm>
          <a:off x="275553" y="1295563"/>
          <a:ext cx="8592231" cy="51973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0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80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80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80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80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803512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Light"/>
                        </a:rPr>
                        <a:t>Category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000" kern="1200" dirty="0" err="1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Light"/>
                        </a:rPr>
                        <a:t>Kakaotalk</a:t>
                      </a:r>
                      <a:endParaRPr lang="en-AU" sz="10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kern="1200" dirty="0" err="1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Light"/>
                        </a:rPr>
                        <a:t>Whatsapp</a:t>
                      </a:r>
                      <a:endParaRPr lang="en-AU" sz="10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Light"/>
                        </a:rPr>
                        <a:t>Vine</a:t>
                      </a:r>
                      <a:endParaRPr lang="en-AU" sz="10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000" kern="1200" dirty="0" err="1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Light"/>
                        </a:rPr>
                        <a:t>Vimeo</a:t>
                      </a:r>
                      <a:endParaRPr lang="en-AU" sz="10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kern="1200" dirty="0" err="1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Light"/>
                        </a:rPr>
                        <a:t>Tumblr</a:t>
                      </a:r>
                      <a:endParaRPr lang="en-AU" sz="10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0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Light"/>
                        </a:rPr>
                        <a:t>Medium</a:t>
                      </a:r>
                      <a:endParaRPr lang="en-AU" sz="10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000" kern="1200" dirty="0" err="1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Light"/>
                        </a:rPr>
                        <a:t>Reddit</a:t>
                      </a:r>
                      <a:endParaRPr lang="en-AU" sz="10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Cross</a:t>
                      </a:r>
                      <a:r>
                        <a:rPr lang="en-AU" sz="10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 </a:t>
                      </a:r>
                      <a:r>
                        <a:rPr lang="en-AU" sz="1000" baseline="0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Promotional Networks / Activity</a:t>
                      </a:r>
                      <a:endParaRPr lang="en-AU" sz="1000" dirty="0">
                        <a:solidFill>
                          <a:schemeClr val="bg1"/>
                        </a:solidFill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680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Light"/>
                        </a:rPr>
                        <a:t>Owned media</a:t>
                      </a:r>
                      <a:endParaRPr lang="en-AU" sz="10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i="1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i="1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i="1" kern="1200" baseline="0" dirty="0">
                          <a:solidFill>
                            <a:srgbClr val="00C7BA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rgbClr val="00C7BA"/>
                          </a:solidFill>
                          <a:latin typeface="+mj-lt"/>
                          <a:ea typeface="Zapf Dingbats"/>
                          <a:cs typeface="Zapf Dingbats"/>
                        </a:rPr>
                        <a:t>✓</a:t>
                      </a:r>
                    </a:p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rgbClr val="00C7BA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How to guide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rgbClr val="00C7BA"/>
                          </a:solidFill>
                          <a:latin typeface="+mn-lt"/>
                          <a:ea typeface="Zapf Dingbats"/>
                          <a:cs typeface="Zapf Dingbats"/>
                        </a:rPr>
                        <a:t>✓</a:t>
                      </a:r>
                    </a:p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 kern="1200" dirty="0">
                          <a:solidFill>
                            <a:srgbClr val="00C7BA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Competition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i="1" kern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 i="1" kern="1200" baseline="0" dirty="0">
                          <a:solidFill>
                            <a:srgbClr val="00C7BA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1200" b="0" i="0" dirty="0">
                          <a:solidFill>
                            <a:srgbClr val="00C7BA"/>
                          </a:solidFill>
                          <a:latin typeface="+mj-lt"/>
                          <a:ea typeface="Zapf Dingbats"/>
                          <a:cs typeface="Zapf Dingbats"/>
                        </a:rPr>
                        <a:t>✓</a:t>
                      </a:r>
                    </a:p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 i="1" kern="1200" dirty="0">
                          <a:solidFill>
                            <a:srgbClr val="00C7BA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Facebook post</a:t>
                      </a: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3680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Light"/>
                        </a:rPr>
                        <a:t>Promotional</a:t>
                      </a:r>
                      <a:endParaRPr lang="en-AU" sz="10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i="1" kern="1200" baseline="0" dirty="0">
                          <a:solidFill>
                            <a:srgbClr val="00C7BA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rgbClr val="00C7BA"/>
                          </a:solidFill>
                          <a:latin typeface="+mj-lt"/>
                          <a:ea typeface="Zapf Dingbats"/>
                          <a:cs typeface="Zapf Dingbats"/>
                        </a:rPr>
                        <a:t>✓</a:t>
                      </a:r>
                    </a:p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rgbClr val="00C7BA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Refer friends (voucher)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3680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Light"/>
                        </a:rPr>
                        <a:t>Third party media</a:t>
                      </a:r>
                      <a:endParaRPr lang="en-AU" sz="10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i="1" kern="1200" baseline="0" dirty="0">
                          <a:solidFill>
                            <a:srgbClr val="00C7BA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rgbClr val="00C7BA"/>
                          </a:solidFill>
                          <a:latin typeface="+mj-lt"/>
                          <a:ea typeface="Zapf Dingbats"/>
                          <a:cs typeface="Zapf Dingbats"/>
                        </a:rPr>
                        <a:t>✓</a:t>
                      </a:r>
                    </a:p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rgbClr val="00C7BA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Industry news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endParaRPr lang="en-AU" sz="120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3680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Light"/>
                        </a:rPr>
                        <a:t>Paid Media</a:t>
                      </a:r>
                      <a:endParaRPr lang="en-AU" sz="10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i="1" kern="1200" baseline="0" dirty="0">
                          <a:solidFill>
                            <a:srgbClr val="00C7BA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 </a:t>
                      </a:r>
                      <a:endParaRPr lang="en-US" sz="1200" b="0" i="0" kern="1200" dirty="0">
                        <a:solidFill>
                          <a:srgbClr val="00C7BA"/>
                        </a:solidFill>
                        <a:latin typeface="+mj-lt"/>
                        <a:ea typeface="Zapf Dingbats"/>
                        <a:cs typeface="Zapf Dingbats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3680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Light"/>
                        </a:rPr>
                        <a:t>Community Management</a:t>
                      </a:r>
                      <a:endParaRPr lang="en-AU" sz="10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i="1" kern="1200" baseline="0" dirty="0">
                          <a:solidFill>
                            <a:srgbClr val="00C7BA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rgbClr val="00C7BA"/>
                          </a:solidFill>
                          <a:latin typeface="+mj-lt"/>
                          <a:ea typeface="Zapf Dingbats"/>
                          <a:cs typeface="Zapf Dingbats"/>
                        </a:rPr>
                        <a:t>✓</a:t>
                      </a:r>
                    </a:p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rgbClr val="00C7BA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Consultation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i="1" kern="1200" baseline="0" dirty="0">
                          <a:solidFill>
                            <a:srgbClr val="00C7BA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rgbClr val="00C7BA"/>
                          </a:solidFill>
                          <a:latin typeface="+mj-lt"/>
                          <a:ea typeface="Zapf Dingbats"/>
                          <a:cs typeface="Zapf Dingbats"/>
                        </a:rPr>
                        <a:t>✓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kern="1200" dirty="0">
                          <a:solidFill>
                            <a:srgbClr val="00C7BA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Consultation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007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189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2800" b="1" cap="all" dirty="0">
                <a:solidFill>
                  <a:srgbClr val="00C7BA"/>
                </a:solidFill>
                <a:latin typeface="+mj-lt"/>
                <a:cs typeface="SanukComp-Bold"/>
              </a:rPr>
              <a:t>NICHE </a:t>
            </a:r>
            <a:r>
              <a:rPr lang="en-US" sz="2800" b="1" cap="all" dirty="0">
                <a:solidFill>
                  <a:srgbClr val="00C7BA"/>
                </a:solidFill>
                <a:latin typeface="+mj-lt"/>
                <a:cs typeface="Sanuk Offc"/>
              </a:rPr>
              <a:t>SOCIAL MEDIA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+mj-lt"/>
                <a:cs typeface="Sanuk Offc"/>
              </a:rPr>
              <a:t>CAMPAIGN SUMMARY</a:t>
            </a:r>
            <a:endParaRPr lang="en-US" altLang="fr-FR" b="1" dirty="0">
              <a:solidFill>
                <a:prstClr val="black"/>
              </a:solidFill>
              <a:latin typeface="+mj-lt"/>
              <a:cs typeface="SanukComp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839328"/>
              </p:ext>
            </p:extLst>
          </p:nvPr>
        </p:nvGraphicFramePr>
        <p:xfrm>
          <a:off x="275553" y="1295563"/>
          <a:ext cx="8592223" cy="5171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8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8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87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87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87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87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84634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Light"/>
                        </a:rPr>
                        <a:t>Strategy initiatives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Light"/>
                        </a:rPr>
                        <a:t>Campaign /always on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Light"/>
                        </a:rPr>
                        <a:t>Content idea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Light"/>
                        </a:rPr>
                        <a:t>Niche social media network(s)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Light"/>
                        </a:rPr>
                        <a:t>Cross Promotional network(s) / activity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Light"/>
                        </a:rPr>
                        <a:t>Frequency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Light"/>
                        </a:rPr>
                        <a:t>Key Performance Indicators (KPIs)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Light"/>
                        </a:rPr>
                        <a:t>KPI targets (per month)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9093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Campaign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SanukComp-Light"/>
                        </a:rPr>
                        <a:t>How to video about right education course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/>
                        <a:buNone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Vimeo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Facebook post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Naver</a:t>
                      </a: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 blog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Once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Website traffic</a:t>
                      </a:r>
                    </a:p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Post likes</a:t>
                      </a:r>
                    </a:p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Social media post shares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10 post shares</a:t>
                      </a:r>
                    </a:p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1000 visitors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9093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Campaign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SanukComp-Light"/>
                        </a:rPr>
                        <a:t>Industry news and updates about immigration laws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Aft>
                          <a:spcPts val="0"/>
                        </a:spcAft>
                        <a:buFont typeface="Symbol"/>
                        <a:buNone/>
                      </a:pPr>
                      <a:r>
                        <a:rPr lang="en-AU" sz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Kakaotalk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Facebook post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Naver</a:t>
                      </a: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 blog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Number of inquiry for consultation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20 replies from customers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9093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Campaign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SanukComp-Light"/>
                        </a:rPr>
                        <a:t>Selfie Contest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Tumblr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Facebook post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Naver</a:t>
                      </a:r>
                      <a:r>
                        <a:rPr lang="en-AU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Instagram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Symbol"/>
                        <a:buNone/>
                      </a:pP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Once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Post likes</a:t>
                      </a:r>
                    </a:p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Post shares</a:t>
                      </a:r>
                    </a:p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Comments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30 likes</a:t>
                      </a:r>
                    </a:p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10 shares</a:t>
                      </a:r>
                    </a:p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30 comments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199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0772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2800" b="1" cap="all" dirty="0">
                <a:solidFill>
                  <a:srgbClr val="00C7BA"/>
                </a:solidFill>
                <a:latin typeface="+mj-lt"/>
                <a:cs typeface="SanukComp-Bold"/>
              </a:rPr>
              <a:t>NICHE </a:t>
            </a:r>
            <a:r>
              <a:rPr lang="en-US" sz="2800" b="1" cap="all" dirty="0">
                <a:solidFill>
                  <a:srgbClr val="00C7BA"/>
                </a:solidFill>
                <a:latin typeface="+mj-lt"/>
                <a:cs typeface="SanukComp-Bold"/>
              </a:rPr>
              <a:t>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+mj-lt"/>
                <a:cs typeface="SanukComp-Bold"/>
              </a:rPr>
              <a:t>BUDGET OVERVIEW</a:t>
            </a:r>
            <a:endParaRPr lang="en-US" altLang="fr-FR" b="1" dirty="0">
              <a:solidFill>
                <a:prstClr val="black"/>
              </a:solidFill>
              <a:latin typeface="+mj-lt"/>
              <a:cs typeface="SanukComp-Bold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946919"/>
              </p:ext>
            </p:extLst>
          </p:nvPr>
        </p:nvGraphicFramePr>
        <p:xfrm>
          <a:off x="280736" y="1296739"/>
          <a:ext cx="8587041" cy="51707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6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4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4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4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42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45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+mn-ea"/>
                          <a:cs typeface="SanukComp-Light"/>
                        </a:rPr>
                        <a:t>Strategic Initiative</a:t>
                      </a:r>
                      <a:endParaRPr lang="en-AU" sz="1200" b="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>
                          <a:solidFill>
                            <a:srgbClr val="FFFFFF"/>
                          </a:solidFill>
                          <a:effectLst/>
                          <a:latin typeface="+mj-lt"/>
                          <a:ea typeface="+mn-ea"/>
                          <a:cs typeface="SanukComp-Light"/>
                        </a:rPr>
                        <a:t>Expense category</a:t>
                      </a:r>
                      <a:endParaRPr lang="en-AU" sz="1200" b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>
                          <a:solidFill>
                            <a:srgbClr val="FFFFFF"/>
                          </a:solidFill>
                          <a:effectLst/>
                          <a:latin typeface="+mj-lt"/>
                          <a:ea typeface="+mn-ea"/>
                          <a:cs typeface="SanukComp-Light"/>
                        </a:rPr>
                        <a:t>Expense item</a:t>
                      </a:r>
                      <a:endParaRPr lang="en-AU" sz="1200" b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+mn-ea"/>
                          <a:cs typeface="SanukComp-Light"/>
                        </a:rPr>
                        <a:t>Forecast monthly budget</a:t>
                      </a:r>
                      <a:endParaRPr lang="en-AU" sz="1200" b="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+mn-ea"/>
                          <a:cs typeface="SanukComp-Light"/>
                        </a:rPr>
                        <a:t>Reporting frequency</a:t>
                      </a:r>
                      <a:endParaRPr lang="en-AU" sz="1200" b="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+mn-ea"/>
                          <a:cs typeface="SanukComp-Light"/>
                        </a:rPr>
                        <a:t>Budget approval </a:t>
                      </a:r>
                      <a:endParaRPr lang="en-AU" sz="1200" b="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0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+mn-ea"/>
                          <a:cs typeface="SanukComp-Light"/>
                        </a:rPr>
                        <a:t>Overall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Management/ measurement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Char char=""/>
                        <a:tabLst/>
                        <a:defRPr/>
                      </a:pPr>
                      <a:r>
                        <a:rPr lang="en-AU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Community manager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$1,000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Once per month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Marketing Director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80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+mn-ea"/>
                          <a:cs typeface="SanukComp-Light"/>
                        </a:rPr>
                        <a:t>Campaign 1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 creation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Video director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Copywriter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$200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$100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Each campaign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Marketing Director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80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+mn-ea"/>
                          <a:cs typeface="SanukComp-Light"/>
                        </a:rPr>
                        <a:t>Campaign 2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 creation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Copywriter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Research analyst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$100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$200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Once per quarter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Community Manager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80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+mn-ea"/>
                          <a:cs typeface="SanukComp-Light"/>
                        </a:rPr>
                        <a:t>Campaign 3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 creation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Graphic designer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Copywriter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$200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$100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Every weeks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Marketing Director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014">
                <a:tc gridSpan="3">
                  <a:txBody>
                    <a:bodyPr/>
                    <a:lstStyle/>
                    <a:p>
                      <a:pPr marL="228600" algn="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+mn-ea"/>
                          <a:cs typeface="SanukComp-Light"/>
                        </a:rPr>
                        <a:t>Totals</a:t>
                      </a:r>
                      <a:r>
                        <a:rPr lang="en-AU" sz="1100" kern="1200" dirty="0">
                          <a:solidFill>
                            <a:srgbClr val="6699FF"/>
                          </a:solidFill>
                          <a:effectLst/>
                          <a:latin typeface="+mj-lt"/>
                          <a:ea typeface="+mn-ea"/>
                          <a:cs typeface="SanukComp-Light"/>
                        </a:rPr>
                        <a:t>___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+mn-ea"/>
                          <a:cs typeface="SanukComp-Light"/>
                        </a:rPr>
                        <a:t> 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900" kern="1200" dirty="0">
                          <a:solidFill>
                            <a:srgbClr val="333333"/>
                          </a:solidFill>
                          <a:effectLst/>
                          <a:latin typeface="+mj-lt"/>
                          <a:ea typeface="+mn-ea"/>
                          <a:cs typeface="SanukComp-Light"/>
                        </a:rPr>
                        <a:t> 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900" kern="1200" dirty="0">
                          <a:solidFill>
                            <a:srgbClr val="333333"/>
                          </a:solidFill>
                          <a:effectLst/>
                          <a:latin typeface="+mj-lt"/>
                          <a:ea typeface="+mn-ea"/>
                          <a:cs typeface="SanukComp-Light"/>
                        </a:rPr>
                        <a:t> 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67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096221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Times New Roman" panose="02020603050405020304" pitchFamily="18" charset="0"/>
                <a:cs typeface="SanukComp"/>
              </a:rPr>
              <a:t> Stage 3. </a:t>
            </a:r>
          </a:p>
          <a:p>
            <a:pPr marL="533400" marR="972820">
              <a:spcBef>
                <a:spcPts val="160"/>
              </a:spcBef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Open Sans" panose="020B0606030504020204" pitchFamily="34" charset="0"/>
                <a:cs typeface="SanukComp"/>
              </a:rPr>
              <a:t>NICHE SOCIAL MARKETING IMPLEMENTATION PLAN</a:t>
            </a:r>
          </a:p>
        </p:txBody>
      </p:sp>
    </p:spTree>
    <p:extLst>
      <p:ext uri="{BB962C8B-B14F-4D97-AF65-F5344CB8AC3E}">
        <p14:creationId xmlns:p14="http://schemas.microsoft.com/office/powerpoint/2010/main" val="54463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0772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2800" b="1" cap="all" dirty="0">
                <a:solidFill>
                  <a:srgbClr val="00C7BA"/>
                </a:solidFill>
                <a:latin typeface="+mj-lt"/>
                <a:cs typeface="SanukComp-Bold"/>
              </a:rPr>
              <a:t>NICHE </a:t>
            </a:r>
            <a:r>
              <a:rPr lang="en-US" sz="2800" b="1" cap="all" dirty="0">
                <a:solidFill>
                  <a:srgbClr val="00C7BA"/>
                </a:solidFill>
                <a:latin typeface="+mj-lt"/>
                <a:cs typeface="SanukComp-Bold"/>
              </a:rPr>
              <a:t>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+mj-lt"/>
                <a:cs typeface="SanukComp-Bold"/>
              </a:rPr>
              <a:t>IMPLEMENTATION PLAN</a:t>
            </a:r>
            <a:endParaRPr lang="en-US" altLang="fr-FR" b="1" dirty="0">
              <a:solidFill>
                <a:prstClr val="black"/>
              </a:solidFill>
              <a:latin typeface="+mj-lt"/>
              <a:cs typeface="SanukComp-Bold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177593"/>
              </p:ext>
            </p:extLst>
          </p:nvPr>
        </p:nvGraphicFramePr>
        <p:xfrm>
          <a:off x="273051" y="1228729"/>
          <a:ext cx="8594725" cy="52387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7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4277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+mj-lt"/>
                          <a:cs typeface="SanukComp-Bold"/>
                        </a:rPr>
                        <a:t>Campaign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Bold"/>
                        </a:rPr>
                        <a:t>Actions required</a:t>
                      </a:r>
                      <a:endParaRPr lang="en-AU" sz="1100" b="0" dirty="0"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Task owner</a:t>
                      </a:r>
                      <a:endParaRPr lang="en-AU" sz="1100" b="0" dirty="0"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Start date</a:t>
                      </a:r>
                      <a:endParaRPr lang="en-AU" sz="1100" b="0" dirty="0"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SanukComp-Bold"/>
                        </a:rPr>
                        <a:t>End date</a:t>
                      </a:r>
                      <a:endParaRPr lang="en-AU" sz="1100" b="0" dirty="0"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49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FFFFFF"/>
                        </a:solidFill>
                        <a:latin typeface="+mj-lt"/>
                        <a:cs typeface="SanukComp-Bold"/>
                      </a:endParaRPr>
                    </a:p>
                    <a:p>
                      <a:pPr algn="ctr"/>
                      <a:endParaRPr lang="en-US" sz="1100" dirty="0">
                        <a:solidFill>
                          <a:srgbClr val="FFFFFF"/>
                        </a:solidFill>
                        <a:latin typeface="+mj-lt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+mj-lt"/>
                          <a:cs typeface="SanukComp-Bold"/>
                        </a:rPr>
                        <a:t>#1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+mj-lt"/>
                          <a:cs typeface="SanukComp-Bold"/>
                        </a:rPr>
                        <a:t>How to video</a:t>
                      </a:r>
                    </a:p>
                  </a:txBody>
                  <a:tcP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SanukComp-Light"/>
                        </a:rPr>
                        <a:t>Get information of universities around Sydney</a:t>
                      </a:r>
                      <a:endParaRPr lang="en-US" sz="1200" i="0" dirty="0">
                        <a:latin typeface="+mj-lt"/>
                        <a:cs typeface="SanukComp-Light"/>
                      </a:endParaRP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i="0" dirty="0">
                          <a:latin typeface="+mj-lt"/>
                          <a:cs typeface="SanukComp-Light"/>
                        </a:rPr>
                        <a:t>Get idea for video</a:t>
                      </a: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i="0" dirty="0">
                          <a:latin typeface="+mj-lt"/>
                          <a:cs typeface="SanukComp-Light"/>
                        </a:rPr>
                        <a:t>Video Editing</a:t>
                      </a: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AU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Approve copy and video.</a:t>
                      </a:r>
                      <a:endParaRPr lang="en-US" sz="1200" i="0" dirty="0">
                        <a:latin typeface="+mj-l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i="0" dirty="0">
                          <a:latin typeface="+mj-lt"/>
                          <a:cs typeface="SanukComp-Light"/>
                        </a:rPr>
                        <a:t>Video Director</a:t>
                      </a: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i="0" dirty="0">
                          <a:latin typeface="+mj-lt"/>
                          <a:cs typeface="SanukComp-Light"/>
                        </a:rPr>
                        <a:t>Copywriter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0" dirty="0">
                          <a:latin typeface="+mj-lt"/>
                          <a:cs typeface="SanukComp-Light"/>
                        </a:rPr>
                        <a:t>5/8/2018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</a:pPr>
                      <a:r>
                        <a:rPr lang="en-US" sz="1200" i="0" baseline="0" dirty="0">
                          <a:latin typeface="+mj-lt"/>
                          <a:cs typeface="SanukComp-Light"/>
                        </a:rPr>
                        <a:t>19/8/2018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149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FFFFFF"/>
                        </a:solidFill>
                        <a:latin typeface="+mj-lt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+mj-lt"/>
                          <a:cs typeface="SanukComp-Bold"/>
                        </a:rPr>
                        <a:t>#2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+mj-lt"/>
                          <a:cs typeface="SanukComp-Bold"/>
                        </a:rPr>
                        <a:t>Industry News</a:t>
                      </a:r>
                    </a:p>
                  </a:txBody>
                  <a:tcP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+mj-lt"/>
                          <a:cs typeface="SanukComp-Light"/>
                        </a:rPr>
                        <a:t>Making document style sample.</a:t>
                      </a: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AU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Approve copy and photographs.</a:t>
                      </a:r>
                      <a:endParaRPr lang="en-US" sz="1200" dirty="0">
                        <a:latin typeface="+mj-lt"/>
                        <a:cs typeface="SanukComp-Light"/>
                      </a:endParaRP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latin typeface="+mj-l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+mj-lt"/>
                          <a:cs typeface="SanukComp-Light"/>
                        </a:rPr>
                        <a:t>Copywriter</a:t>
                      </a: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+mj-lt"/>
                          <a:cs typeface="SanukComp-Light"/>
                        </a:rPr>
                        <a:t>Graphic Designer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  <a:cs typeface="SanukComp-Light"/>
                        </a:rPr>
                        <a:t>12/8/2018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latin typeface="+mj-lt"/>
                          <a:cs typeface="SanukComp-Light"/>
                        </a:rPr>
                        <a:t>26/8/2018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149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FFFFFF"/>
                        </a:solidFill>
                        <a:latin typeface="+mj-lt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+mj-lt"/>
                          <a:cs typeface="SanukComp-Bold"/>
                        </a:rPr>
                        <a:t>#3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+mj-lt"/>
                          <a:cs typeface="SanukComp-Bold"/>
                        </a:rPr>
                        <a:t>Selfie Contest</a:t>
                      </a:r>
                    </a:p>
                  </a:txBody>
                  <a:tcP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brief for copywriter and photographer</a:t>
                      </a: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Organise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awards for engaging of people</a:t>
                      </a: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latin typeface="+mj-l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+mj-lt"/>
                          <a:cs typeface="SanukComp-Light"/>
                        </a:rPr>
                        <a:t>Graphic Designer</a:t>
                      </a: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+mj-lt"/>
                          <a:cs typeface="SanukComp-Light"/>
                        </a:rPr>
                        <a:t>Copywriter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  <a:cs typeface="SanukComp-Light"/>
                        </a:rPr>
                        <a:t>19/8/2018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latin typeface="+mj-lt"/>
                          <a:cs typeface="SanukComp-Light"/>
                        </a:rPr>
                        <a:t>2/9/2018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9672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0772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2800" b="1" cap="all" dirty="0">
                <a:solidFill>
                  <a:srgbClr val="00C7BA"/>
                </a:solidFill>
                <a:latin typeface="+mj-lt"/>
                <a:cs typeface="SanukComp-Bold"/>
              </a:rPr>
              <a:t>NICHE </a:t>
            </a:r>
            <a:r>
              <a:rPr lang="en-US" sz="2800" b="1" cap="all" dirty="0">
                <a:solidFill>
                  <a:srgbClr val="00C7BA"/>
                </a:solidFill>
                <a:latin typeface="+mj-lt"/>
                <a:cs typeface="SanukComp-Bold"/>
              </a:rPr>
              <a:t>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+mj-lt"/>
                <a:cs typeface="SanukComp-Bold"/>
              </a:rPr>
              <a:t>AUDIENCE FEEDBACK PROCEDURE</a:t>
            </a:r>
            <a:endParaRPr lang="en-US" altLang="fr-FR" b="1" dirty="0">
              <a:solidFill>
                <a:prstClr val="black"/>
              </a:solidFill>
              <a:latin typeface="+mj-lt"/>
              <a:cs typeface="SanukComp-Bold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776710"/>
              </p:ext>
            </p:extLst>
          </p:nvPr>
        </p:nvGraphicFramePr>
        <p:xfrm>
          <a:off x="273046" y="1268414"/>
          <a:ext cx="8594728" cy="594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1841">
                <a:tc rowSpan="2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Type of comment</a:t>
                      </a:r>
                      <a:endParaRPr lang="en-AU" sz="1100" b="0" dirty="0"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Enquiry</a:t>
                      </a:r>
                      <a:endParaRPr lang="en-AU" sz="1100" b="0" dirty="0"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Positive comment</a:t>
                      </a:r>
                      <a:endParaRPr lang="en-AU" sz="1100" b="0" dirty="0"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Neutral</a:t>
                      </a:r>
                      <a:endParaRPr lang="en-AU" sz="1100" b="0"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SanukComp-Bold"/>
                          <a:ea typeface="ＭＳ 明朝"/>
                          <a:cs typeface="SanukComp-Bold"/>
                        </a:rPr>
                        <a:t>Negative comment</a:t>
                      </a:r>
                      <a:endParaRPr lang="en-AU" sz="1100" b="0" dirty="0">
                        <a:effectLst/>
                        <a:latin typeface="SanukComp-Bold"/>
                        <a:ea typeface="ＭＳ 明朝"/>
                        <a:cs typeface="SanukComp-Bold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4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Genuine feedback</a:t>
                      </a:r>
                      <a:endParaRPr lang="en-AU" sz="1100" b="0"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Negative comments</a:t>
                      </a:r>
                      <a:endParaRPr lang="en-AU" sz="1100" b="0" dirty="0"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Offensive/spam</a:t>
                      </a:r>
                      <a:endParaRPr lang="en-AU" sz="1100" b="0" dirty="0"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Serious issue</a:t>
                      </a:r>
                      <a:endParaRPr lang="en-AU" sz="1100" b="0" dirty="0"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1947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Description</a:t>
                      </a:r>
                      <a:endParaRPr lang="en-AU" sz="1200" dirty="0">
                        <a:solidFill>
                          <a:srgbClr val="FFFFFF"/>
                        </a:solidFill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General questions about services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Positive comments about the agency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Neutral comments about the agency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Actual and valid feedback from a client or customer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A comment from an angry customer who is trying to battle the profile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Use of foul and malicious language, inappropriate ‘spam’ comment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Involves legal actions, threats, breach of confidentially, blackmail, etc.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1947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Example</a:t>
                      </a:r>
                      <a:endParaRPr lang="en-AU" sz="1200">
                        <a:solidFill>
                          <a:srgbClr val="FFFFFF"/>
                        </a:solidFill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Can you quote for Certificate III cookery course in Le Cordon Blu?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Thank you for this post. I solved my problem seeing this!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Good day to die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 think some your opinions in your post can cause a quarrel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Your company charge higher cost than all others!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Lonely? Come here to make you warm-&gt;&gt;&gt; http://goo.gl/tinder333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 hurt my eyes as seeing your profile picture! My lawyer will contact you soon.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1947">
                <a:tc rowSpan="3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Recommended response and action</a:t>
                      </a:r>
                      <a:endParaRPr lang="en-AU" sz="1200" dirty="0">
                        <a:solidFill>
                          <a:srgbClr val="FFFFFF"/>
                        </a:solidFill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Provide clear and concise answer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Express gratitude for the positive comment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Leave funny reply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Take a screenshot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Take a screenshot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Remove the comment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Take a screenshot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19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Try to make a customer to come to the office.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Share positive feedback on social media networks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Offer apologies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Offer apologies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Leave funny reply below</a:t>
                      </a:r>
                    </a:p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(</a:t>
                      </a:r>
                      <a:r>
                        <a:rPr lang="en-AU" sz="1200" dirty="0" err="1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e.g</a:t>
                      </a: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I’m coming…&lt;3)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Escalate to senior management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19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Provide assurance that their feedback will be taken into consideration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Ask them back which exact point is the one that they feel bad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Refer to the management/legal department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143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318593"/>
            <a:ext cx="80772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2800" b="1" cap="all" dirty="0">
                <a:solidFill>
                  <a:srgbClr val="00C7BA"/>
                </a:solidFill>
                <a:latin typeface="+mj-lt"/>
                <a:cs typeface="SanukComp-Bold"/>
              </a:rPr>
              <a:t>NICHE </a:t>
            </a:r>
            <a:r>
              <a:rPr lang="en-US" sz="2800" b="1" cap="all" dirty="0">
                <a:solidFill>
                  <a:srgbClr val="00C7BA"/>
                </a:solidFill>
                <a:latin typeface="+mj-lt"/>
                <a:cs typeface="SanukComp-Bold"/>
              </a:rPr>
              <a:t>SOCIAL MEDIA MARKETING SCHEDULE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8997"/>
              </p:ext>
            </p:extLst>
          </p:nvPr>
        </p:nvGraphicFramePr>
        <p:xfrm>
          <a:off x="273046" y="1268414"/>
          <a:ext cx="8594726" cy="5199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15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1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Sunday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Monday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Tuesday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Wednesday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Thursday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Friday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Saturday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77">
                <a:tc>
                  <a:txBody>
                    <a:bodyPr/>
                    <a:lstStyle/>
                    <a:p>
                      <a:endParaRPr lang="en-AU" sz="12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AU" sz="1000" dirty="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1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AU" sz="1000" dirty="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2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AU" sz="1000" dirty="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3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AU" sz="100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4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AU" sz="1000" dirty="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5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AU" sz="1000" dirty="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6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816">
                <a:tc>
                  <a:txBody>
                    <a:bodyPr/>
                    <a:lstStyle/>
                    <a:p>
                      <a:endParaRPr lang="en-AU" sz="12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C0504D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 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C0504D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-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2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2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#How to Video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Project Start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714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7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8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9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10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11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12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13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6816">
                <a:tc>
                  <a:txBody>
                    <a:bodyPr/>
                    <a:lstStyle/>
                    <a:p>
                      <a:endParaRPr lang="en-AU" sz="12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C0504D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 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C0504D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-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2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#How to Video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Final check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#Industry News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Project Start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665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14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15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16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17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18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19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20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6816">
                <a:tc>
                  <a:txBody>
                    <a:bodyPr/>
                    <a:lstStyle/>
                    <a:p>
                      <a:endParaRPr lang="en-AU" sz="12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2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2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#Industry News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Project Start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#Selfie Contest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Project Start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714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21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22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23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24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25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26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27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6816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#Selfie Contest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Project Start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714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28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29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30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31 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 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 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AU" sz="1000" dirty="0">
                          <a:solidFill>
                            <a:srgbClr val="404040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 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868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2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263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2800" b="1" cap="all" dirty="0">
                <a:solidFill>
                  <a:srgbClr val="00C7BA"/>
                </a:solidFill>
                <a:latin typeface="+mj-lt"/>
                <a:cs typeface="SanukComp-Bold"/>
              </a:rPr>
              <a:t>NICHE </a:t>
            </a:r>
            <a:r>
              <a:rPr lang="en-US" sz="2800" b="1" cap="all" dirty="0">
                <a:solidFill>
                  <a:srgbClr val="00C7BA"/>
                </a:solidFill>
                <a:latin typeface="+mj-lt"/>
                <a:cs typeface="Sanuk Offc"/>
              </a:rPr>
              <a:t>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+mj-lt"/>
                <a:cs typeface="Sanuk Offc"/>
              </a:rPr>
              <a:t>CAMPAIGN 1 CONTENT</a:t>
            </a:r>
            <a:endParaRPr lang="en-US" altLang="fr-FR" b="1" dirty="0">
              <a:solidFill>
                <a:srgbClr val="00C7BA"/>
              </a:solidFill>
              <a:latin typeface="+mj-lt"/>
              <a:cs typeface="SanukComp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256910"/>
              </p:ext>
            </p:extLst>
          </p:nvPr>
        </p:nvGraphicFramePr>
        <p:xfrm>
          <a:off x="273050" y="1604211"/>
          <a:ext cx="8594725" cy="48632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262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+mj-lt"/>
                          <a:cs typeface="SanukComp-Bold"/>
                        </a:rPr>
                        <a:t>Social</a:t>
                      </a:r>
                      <a:r>
                        <a:rPr lang="en-US" sz="1100" b="0" baseline="0" dirty="0">
                          <a:latin typeface="+mj-lt"/>
                          <a:cs typeface="SanukComp-Bold"/>
                        </a:rPr>
                        <a:t> media network</a:t>
                      </a:r>
                      <a:endParaRPr lang="en-US" sz="1100" b="0" dirty="0">
                        <a:latin typeface="+mj-lt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+mj-lt"/>
                          <a:cs typeface="SanukComp-Bold"/>
                        </a:rPr>
                        <a:t>Content Type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+mj-lt"/>
                          <a:cs typeface="SanukComp-Bold"/>
                        </a:rPr>
                        <a:t>Post Content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+mj-lt"/>
                          <a:cs typeface="SanukComp-Bold"/>
                        </a:rPr>
                        <a:t>Associated Imagery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+mj-lt"/>
                          <a:cs typeface="SanukComp-Bold"/>
                        </a:rPr>
                        <a:t>Associated Link / Tags (if applicable)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145"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+mj-lt"/>
                          <a:cs typeface="SanukComp-Light"/>
                        </a:rPr>
                        <a:t>Vimeo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+mj-lt"/>
                          <a:cs typeface="SanukComp-Light"/>
                        </a:rPr>
                        <a:t>Video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+mj-lt"/>
                          <a:cs typeface="SanukComp-Light"/>
                        </a:rPr>
                        <a:t>HOW Can I Choose the right education course?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+mj-l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+mj-l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5248"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+mj-lt"/>
                          <a:cs typeface="SanukComp-Light"/>
                        </a:rPr>
                        <a:t>Facebook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+mj-lt"/>
                          <a:cs typeface="SanukComp-Light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+mj-lt"/>
                          <a:cs typeface="SanukComp-Light"/>
                        </a:rPr>
                        <a:t>10 special tips for choosing the right education course for you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+mj-l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+mj-l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5248"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 err="1">
                          <a:latin typeface="+mj-lt"/>
                          <a:cs typeface="SanukComp-Light"/>
                        </a:rPr>
                        <a:t>Naver</a:t>
                      </a:r>
                      <a:r>
                        <a:rPr lang="en-US" sz="1100" i="0" dirty="0">
                          <a:latin typeface="+mj-lt"/>
                          <a:cs typeface="SanukComp-Light"/>
                        </a:rPr>
                        <a:t> Blog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+mj-lt"/>
                          <a:cs typeface="SanukComp-Light"/>
                        </a:rPr>
                        <a:t>Blog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i="0" dirty="0">
                          <a:latin typeface="+mj-lt"/>
                          <a:cs typeface="SanukComp-Light"/>
                        </a:rPr>
                        <a:t>당신에게 맞는 교육 이수 과정 찾는 </a:t>
                      </a:r>
                      <a:r>
                        <a:rPr lang="en-AU" altLang="ko-KR" sz="1100" i="0" dirty="0">
                          <a:latin typeface="+mj-lt"/>
                          <a:cs typeface="SanukComp-Light"/>
                        </a:rPr>
                        <a:t>10</a:t>
                      </a:r>
                      <a:r>
                        <a:rPr lang="ko-KR" altLang="en-US" sz="1100" i="0" dirty="0">
                          <a:latin typeface="+mj-lt"/>
                          <a:cs typeface="SanukComp-Light"/>
                        </a:rPr>
                        <a:t>가지 팁</a:t>
                      </a:r>
                      <a:endParaRPr lang="en-US" sz="1100" i="0" dirty="0">
                        <a:latin typeface="+mj-l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+mj-l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+mj-l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5313" y="1041400"/>
            <a:ext cx="75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C4D4F"/>
                </a:solidFill>
                <a:latin typeface="+mj-lt"/>
                <a:ea typeface="Times New Roman" panose="02020603050405020304" pitchFamily="18" charset="0"/>
                <a:cs typeface="SanukComp-Light"/>
              </a:rPr>
              <a:t>Detail the content for the first campaign of the mainstream social media marketing strategy including the headline, any imagery and associated links that will be included where applicable. </a:t>
            </a:r>
            <a:endParaRPr lang="en-US" sz="1200" dirty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3C9E0-E762-41D2-8408-BE6A81D54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142" y="2605606"/>
            <a:ext cx="1159106" cy="836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E4AD7E-7173-4E1E-B5DC-43A5889AF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142" y="3928517"/>
            <a:ext cx="1159106" cy="8366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FAE785-7EB5-4319-9BB3-73B34DA2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142" y="5339554"/>
            <a:ext cx="1159106" cy="83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47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2800" b="1" cap="all" dirty="0">
                <a:solidFill>
                  <a:srgbClr val="00C7BA"/>
                </a:solidFill>
                <a:latin typeface="+mj-lt"/>
                <a:cs typeface="SanukComp-Bold"/>
              </a:rPr>
              <a:t>NICHE </a:t>
            </a:r>
            <a:r>
              <a:rPr lang="en-US" sz="2800" b="1" cap="all" dirty="0">
                <a:solidFill>
                  <a:srgbClr val="00C7BA"/>
                </a:solidFill>
                <a:latin typeface="+mj-lt"/>
                <a:cs typeface="Sanuk Offc"/>
              </a:rPr>
              <a:t>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+mj-lt"/>
                <a:cs typeface="Sanuk Offc"/>
              </a:rPr>
              <a:t>CAMPAIGN 2 CONTENT</a:t>
            </a:r>
            <a:endParaRPr lang="en-US" altLang="fr-FR" b="1" dirty="0">
              <a:solidFill>
                <a:srgbClr val="00C7BA"/>
              </a:solidFill>
              <a:latin typeface="+mj-lt"/>
              <a:cs typeface="SanukComp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5313" y="1041400"/>
            <a:ext cx="75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C4D4F"/>
                </a:solidFill>
                <a:latin typeface="+mj-lt"/>
                <a:ea typeface="Times New Roman" panose="02020603050405020304" pitchFamily="18" charset="0"/>
                <a:cs typeface="SanukComp-Light"/>
              </a:rPr>
              <a:t>Detail the content for the second campaign of the mainstream social media marketing strategy including the headline, any imagery and associated links that will be included where applicable. </a:t>
            </a:r>
            <a:endParaRPr lang="en-US" sz="1200" dirty="0">
              <a:solidFill>
                <a:prstClr val="black"/>
              </a:solidFill>
              <a:latin typeface="+mj-lt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131252"/>
              </p:ext>
            </p:extLst>
          </p:nvPr>
        </p:nvGraphicFramePr>
        <p:xfrm>
          <a:off x="273050" y="1604211"/>
          <a:ext cx="8594725" cy="48632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262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+mj-lt"/>
                          <a:cs typeface="SanukComp-Bold"/>
                        </a:rPr>
                        <a:t>Social</a:t>
                      </a:r>
                      <a:r>
                        <a:rPr lang="en-US" sz="1100" b="0" baseline="0" dirty="0">
                          <a:latin typeface="+mj-lt"/>
                          <a:cs typeface="SanukComp-Bold"/>
                        </a:rPr>
                        <a:t> media network</a:t>
                      </a:r>
                      <a:endParaRPr lang="en-US" sz="1100" b="0" dirty="0">
                        <a:latin typeface="+mj-lt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+mj-lt"/>
                          <a:cs typeface="SanukComp-Bold"/>
                        </a:rPr>
                        <a:t>Content Type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+mj-lt"/>
                          <a:cs typeface="SanukComp-Bold"/>
                        </a:rPr>
                        <a:t>Post Content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+mj-lt"/>
                          <a:cs typeface="SanukComp-Bold"/>
                        </a:rPr>
                        <a:t>Associated Imagery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+mj-lt"/>
                          <a:cs typeface="SanukComp-Bold"/>
                        </a:rPr>
                        <a:t>Associated Link / Tags (if applicable)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145"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 err="1">
                          <a:latin typeface="SanukComp-Light"/>
                          <a:cs typeface="SanukComp-Light"/>
                        </a:rPr>
                        <a:t>Kakaotalk</a:t>
                      </a: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News(Post)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#</a:t>
                      </a:r>
                      <a:r>
                        <a:rPr lang="ko-KR" altLang="en-US" sz="1100" i="0" dirty="0">
                          <a:latin typeface="SanukComp-Light"/>
                          <a:cs typeface="SanukComp-Light"/>
                        </a:rPr>
                        <a:t>호주 유학</a:t>
                      </a:r>
                      <a:r>
                        <a:rPr lang="en-AU" altLang="ko-KR" sz="1100" i="0" dirty="0">
                          <a:latin typeface="SanukComp-Light"/>
                          <a:cs typeface="SanukComp-Light"/>
                        </a:rPr>
                        <a:t>, </a:t>
                      </a:r>
                      <a:r>
                        <a:rPr lang="ko-KR" altLang="en-US" sz="1100" i="0" dirty="0">
                          <a:latin typeface="SanukComp-Light"/>
                          <a:cs typeface="SanukComp-Light"/>
                        </a:rPr>
                        <a:t>이민 </a:t>
                      </a:r>
                      <a:r>
                        <a:rPr lang="en-AU" altLang="ko-KR" sz="1100" i="0" dirty="0">
                          <a:latin typeface="SanukComp-Light"/>
                          <a:cs typeface="SanukComp-Light"/>
                        </a:rPr>
                        <a:t>8</a:t>
                      </a:r>
                      <a:r>
                        <a:rPr lang="ko-KR" altLang="en-US" sz="1100" i="0" dirty="0">
                          <a:latin typeface="SanukComp-Light"/>
                          <a:cs typeface="SanukComp-Light"/>
                        </a:rPr>
                        <a:t>월 개혁안 소식</a:t>
                      </a:r>
                      <a:r>
                        <a:rPr lang="en-AU" altLang="ko-KR" sz="1100" i="0" dirty="0">
                          <a:latin typeface="SanukComp-Light"/>
                          <a:cs typeface="SanukComp-Light"/>
                        </a:rPr>
                        <a:t>!</a:t>
                      </a: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5248"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Facebook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August Education, Immigration News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5248"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 err="1">
                          <a:latin typeface="SanukComp-Light"/>
                          <a:cs typeface="SanukComp-Light"/>
                        </a:rPr>
                        <a:t>Naver</a:t>
                      </a: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 Blog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Blog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i="0" dirty="0" err="1">
                          <a:latin typeface="SanukComp-Light"/>
                          <a:cs typeface="SanukComp-Light"/>
                        </a:rPr>
                        <a:t>호쥬</a:t>
                      </a:r>
                      <a:r>
                        <a:rPr lang="ko-KR" altLang="en-US" sz="1100" i="0" dirty="0">
                          <a:latin typeface="SanukComp-Light"/>
                          <a:cs typeface="SanukComp-Light"/>
                        </a:rPr>
                        <a:t> 유학</a:t>
                      </a:r>
                      <a:r>
                        <a:rPr lang="en-AU" altLang="ko-KR" sz="1100" i="0" dirty="0">
                          <a:latin typeface="SanukComp-Light"/>
                          <a:cs typeface="SanukComp-Light"/>
                        </a:rPr>
                        <a:t>, </a:t>
                      </a:r>
                      <a:r>
                        <a:rPr lang="ko-KR" altLang="en-US" sz="1100" i="0" dirty="0">
                          <a:latin typeface="SanukComp-Light"/>
                          <a:cs typeface="SanukComp-Light"/>
                        </a:rPr>
                        <a:t>이민 </a:t>
                      </a:r>
                      <a:r>
                        <a:rPr lang="en-AU" altLang="ko-KR" sz="1100" i="0" dirty="0">
                          <a:latin typeface="SanukComp-Light"/>
                          <a:cs typeface="SanukComp-Light"/>
                        </a:rPr>
                        <a:t>8</a:t>
                      </a:r>
                      <a:r>
                        <a:rPr lang="ko-KR" altLang="en-US" sz="1100" i="0" dirty="0">
                          <a:latin typeface="SanukComp-Light"/>
                          <a:cs typeface="SanukComp-Light"/>
                        </a:rPr>
                        <a:t>월 개혁안 소식</a:t>
                      </a: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90BD14E-BB81-45DF-83AD-DBA413F6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389" y="2509839"/>
            <a:ext cx="1071562" cy="10715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14CF0C-BFB6-4C28-BBCB-927BEEDAF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389" y="5234224"/>
            <a:ext cx="1071562" cy="1071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367906-B00E-453A-85BE-7E9B536FD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389" y="3832215"/>
            <a:ext cx="1071562" cy="107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5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2800" b="1" cap="all" dirty="0">
                <a:solidFill>
                  <a:srgbClr val="00C7BA"/>
                </a:solidFill>
                <a:latin typeface="+mj-lt"/>
                <a:cs typeface="SanukComp-Bold"/>
              </a:rPr>
              <a:t>NICHE </a:t>
            </a:r>
            <a:r>
              <a:rPr lang="en-US" sz="2800" b="1" cap="all" dirty="0">
                <a:solidFill>
                  <a:srgbClr val="00C7BA"/>
                </a:solidFill>
                <a:latin typeface="+mj-lt"/>
                <a:cs typeface="Sanuk Offc"/>
              </a:rPr>
              <a:t>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+mj-lt"/>
                <a:cs typeface="Sanuk Offc"/>
              </a:rPr>
              <a:t>CAMPAIGN 3 CONTENT</a:t>
            </a:r>
            <a:endParaRPr lang="en-US" altLang="fr-FR" b="1" dirty="0">
              <a:solidFill>
                <a:srgbClr val="00C7BA"/>
              </a:solidFill>
              <a:latin typeface="+mj-lt"/>
              <a:cs typeface="SanukComp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5313" y="1041400"/>
            <a:ext cx="75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C4D4F"/>
                </a:solidFill>
                <a:latin typeface="+mj-lt"/>
                <a:ea typeface="Times New Roman" panose="02020603050405020304" pitchFamily="18" charset="0"/>
                <a:cs typeface="SanukComp-Light"/>
              </a:rPr>
              <a:t>Detail the content for the third campaign of the mainstream social media marketing strategy including the headline, any imagery and associated links that will be included where applicable. </a:t>
            </a:r>
            <a:endParaRPr lang="en-US" sz="1200" dirty="0">
              <a:solidFill>
                <a:prstClr val="black"/>
              </a:solidFill>
              <a:latin typeface="+mj-lt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961968"/>
              </p:ext>
            </p:extLst>
          </p:nvPr>
        </p:nvGraphicFramePr>
        <p:xfrm>
          <a:off x="273050" y="1604211"/>
          <a:ext cx="8594725" cy="48632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262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+mj-lt"/>
                          <a:cs typeface="SanukComp-Bold"/>
                        </a:rPr>
                        <a:t>Social</a:t>
                      </a:r>
                      <a:r>
                        <a:rPr lang="en-US" sz="1100" b="0" baseline="0" dirty="0">
                          <a:latin typeface="+mj-lt"/>
                          <a:cs typeface="SanukComp-Bold"/>
                        </a:rPr>
                        <a:t> media network</a:t>
                      </a:r>
                      <a:endParaRPr lang="en-US" sz="1100" b="0" dirty="0">
                        <a:latin typeface="+mj-lt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+mj-lt"/>
                          <a:cs typeface="SanukComp-Bold"/>
                        </a:rPr>
                        <a:t>Content Type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+mj-lt"/>
                          <a:cs typeface="SanukComp-Bold"/>
                        </a:rPr>
                        <a:t>Post Content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+mj-lt"/>
                          <a:cs typeface="SanukComp-Bold"/>
                        </a:rPr>
                        <a:t>Associated Imagery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+mj-lt"/>
                          <a:cs typeface="SanukComp-Bold"/>
                        </a:rPr>
                        <a:t>Associated Link / Tags (if applicable)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145"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+mj-lt"/>
                          <a:cs typeface="SanukComp-Light"/>
                        </a:rPr>
                        <a:t>Tumblr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+mj-lt"/>
                          <a:cs typeface="SanukComp-Light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ko-KR" sz="1100" i="0" dirty="0">
                          <a:latin typeface="+mj-lt"/>
                          <a:cs typeface="SanukComp-Light"/>
                        </a:rPr>
                        <a:t>Why not “</a:t>
                      </a:r>
                      <a:r>
                        <a:rPr lang="en-AU" altLang="ko-KR" sz="1100" i="0" dirty="0" err="1">
                          <a:latin typeface="+mj-lt"/>
                          <a:cs typeface="SanukComp-Light"/>
                        </a:rPr>
                        <a:t>Selphie</a:t>
                      </a:r>
                      <a:r>
                        <a:rPr lang="en-AU" altLang="ko-KR" sz="1100" i="0" dirty="0">
                          <a:latin typeface="+mj-lt"/>
                          <a:cs typeface="SanukComp-Light"/>
                        </a:rPr>
                        <a:t>” today?</a:t>
                      </a:r>
                    </a:p>
                    <a:p>
                      <a:pPr algn="ctr"/>
                      <a:r>
                        <a:rPr lang="en-AU" sz="1100" i="0" dirty="0">
                          <a:latin typeface="+mj-lt"/>
                          <a:cs typeface="SanukComp-Light"/>
                        </a:rPr>
                        <a:t>#Selfie Contest</a:t>
                      </a:r>
                      <a:endParaRPr lang="en-US" sz="1100" i="0" dirty="0">
                        <a:latin typeface="+mj-l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+mj-l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+mj-l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5248">
                <a:tc>
                  <a:txBody>
                    <a:bodyPr/>
                    <a:lstStyle/>
                    <a:p>
                      <a:pPr algn="ctr"/>
                      <a:r>
                        <a:rPr lang="en-AU" sz="1100" i="0" dirty="0">
                          <a:latin typeface="+mj-lt"/>
                          <a:cs typeface="SanukComp-Light"/>
                        </a:rPr>
                        <a:t>Facebook</a:t>
                      </a:r>
                      <a:endParaRPr lang="en-US" sz="1100" i="0" dirty="0">
                        <a:latin typeface="+mj-l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+mj-lt"/>
                          <a:cs typeface="SanukComp-Light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ko-KR" sz="11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SanukComp-Light"/>
                        </a:rPr>
                        <a:t>Why not “</a:t>
                      </a:r>
                      <a:r>
                        <a:rPr lang="en-AU" altLang="ko-KR" sz="1100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SanukComp-Light"/>
                        </a:rPr>
                        <a:t>Selphie</a:t>
                      </a:r>
                      <a:r>
                        <a:rPr lang="en-AU" altLang="ko-KR" sz="11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SanukComp-Light"/>
                        </a:rPr>
                        <a:t>” today?</a:t>
                      </a:r>
                    </a:p>
                    <a:p>
                      <a:pPr algn="ctr"/>
                      <a:r>
                        <a:rPr lang="en-AU" sz="11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SanukComp-Light"/>
                        </a:rPr>
                        <a:t>#Selfie Contest</a:t>
                      </a:r>
                      <a:endParaRPr lang="en-US" sz="11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SanukComp-Light"/>
                      </a:endParaRPr>
                    </a:p>
                    <a:p>
                      <a:pPr algn="ctr"/>
                      <a:endParaRPr lang="en-US" sz="1100" i="0" dirty="0">
                        <a:latin typeface="+mj-l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+mj-l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+mj-l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5248"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 err="1">
                          <a:latin typeface="+mj-lt"/>
                          <a:cs typeface="SanukComp-Light"/>
                        </a:rPr>
                        <a:t>Naver</a:t>
                      </a:r>
                      <a:r>
                        <a:rPr lang="en-US" sz="1100" i="0" dirty="0">
                          <a:latin typeface="+mj-lt"/>
                          <a:cs typeface="SanukComp-Light"/>
                        </a:rPr>
                        <a:t> Blog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+mj-lt"/>
                          <a:cs typeface="SanukComp-Light"/>
                        </a:rPr>
                        <a:t>Blog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i="0" dirty="0">
                          <a:latin typeface="+mj-lt"/>
                          <a:cs typeface="SanukComp-Light"/>
                        </a:rPr>
                        <a:t>정유학원배 </a:t>
                      </a:r>
                      <a:r>
                        <a:rPr lang="ko-KR" altLang="en-US" sz="1100" i="0" dirty="0" err="1">
                          <a:latin typeface="+mj-lt"/>
                          <a:cs typeface="SanukComp-Light"/>
                        </a:rPr>
                        <a:t>셀피</a:t>
                      </a:r>
                      <a:r>
                        <a:rPr lang="ko-KR" altLang="en-US" sz="1100" i="0" dirty="0">
                          <a:latin typeface="+mj-lt"/>
                          <a:cs typeface="SanukComp-Light"/>
                        </a:rPr>
                        <a:t> 콘테스트</a:t>
                      </a:r>
                      <a:r>
                        <a:rPr lang="en-AU" altLang="ko-KR" sz="1100" i="0">
                          <a:latin typeface="+mj-lt"/>
                          <a:cs typeface="SanukComp-Light"/>
                        </a:rPr>
                        <a:t>!</a:t>
                      </a:r>
                      <a:endParaRPr lang="en-US" sz="1100" i="0" dirty="0">
                        <a:latin typeface="+mj-l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+mj-l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+mj-l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FBE697A-9827-4434-969C-6D4FDD31B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056" y="2510119"/>
            <a:ext cx="1100138" cy="11001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6460BB-1E1E-4F50-AFD3-3EC3D6D83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056" y="3762085"/>
            <a:ext cx="1100138" cy="1100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A2851E-5D44-4419-B075-1F053BF0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056" y="5155075"/>
            <a:ext cx="1100138" cy="110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5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912F1A-5889-9745-AB69-03FA03617D1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6226" y="2576056"/>
            <a:ext cx="3892936" cy="428194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500" dirty="0" err="1">
                <a:latin typeface="+mj-lt"/>
                <a:cs typeface="SanukComp-Light"/>
              </a:rPr>
              <a:t>Organisation</a:t>
            </a:r>
            <a:r>
              <a:rPr lang="en-US" sz="1500" dirty="0">
                <a:latin typeface="+mj-lt"/>
                <a:cs typeface="SanukComp-Light"/>
              </a:rPr>
              <a:t> overview and research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+mj-lt"/>
                <a:cs typeface="SanukComp-Light"/>
              </a:rPr>
              <a:t>Niche social media marketing strategy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+mj-lt"/>
                <a:cs typeface="SanukComp-Light"/>
              </a:rPr>
              <a:t>Implementation plan</a:t>
            </a:r>
          </a:p>
          <a:p>
            <a:endParaRPr lang="en-US" dirty="0"/>
          </a:p>
          <a:p>
            <a:pPr marL="285750" indent="-285750">
              <a:buFont typeface="Wingdings" charset="2"/>
              <a:buChar char="ü"/>
            </a:pPr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92534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C7BA"/>
                </a:solidFill>
                <a:latin typeface="+mj-lt"/>
              </a:rPr>
              <a:t>SMMNSM503A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725452" cy="520541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+mj-lt"/>
              </a:rPr>
              <a:t>BE 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j-lt"/>
              </a:rPr>
              <a:t>THE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j-lt"/>
              </a:rPr>
              <a:t>EXPERT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000" b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912F1A-5889-9745-AB69-03FA03617D1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Times New Roman" panose="02020603050405020304" pitchFamily="18" charset="0"/>
                <a:cs typeface="SanukComp"/>
              </a:rPr>
              <a:t> Stage 1. </a:t>
            </a:r>
          </a:p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Open Sans" panose="020B0606030504020204" pitchFamily="34" charset="0"/>
                <a:cs typeface="SanukComp"/>
              </a:rPr>
              <a:t>O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Open Sans" panose="020B0606030504020204" pitchFamily="34" charset="0"/>
                <a:cs typeface="SanukComp"/>
              </a:rPr>
              <a:t>rganisation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Open Sans" panose="020B0606030504020204" pitchFamily="34" charset="0"/>
                <a:cs typeface="SanukComp"/>
              </a:rPr>
              <a:t> OVERVIEW AND RESEARCH</a:t>
            </a:r>
          </a:p>
        </p:txBody>
      </p:sp>
    </p:spTree>
    <p:extLst>
      <p:ext uri="{BB962C8B-B14F-4D97-AF65-F5344CB8AC3E}">
        <p14:creationId xmlns:p14="http://schemas.microsoft.com/office/powerpoint/2010/main" val="97500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7189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+mj-lt"/>
                <a:cs typeface="Sanuk Offc"/>
              </a:rPr>
              <a:t>ORGANISATION OVERVIEW</a:t>
            </a:r>
            <a:endParaRPr lang="en-US" altLang="fr-FR" b="1" dirty="0">
              <a:solidFill>
                <a:prstClr val="black"/>
              </a:solidFill>
              <a:latin typeface="+mj-lt"/>
              <a:cs typeface="SanukComp"/>
            </a:endParaRPr>
          </a:p>
        </p:txBody>
      </p:sp>
      <p:sp>
        <p:nvSpPr>
          <p:cNvPr id="6" name="Rectangle 67"/>
          <p:cNvSpPr>
            <a:spLocks noChangeArrowheads="1"/>
          </p:cNvSpPr>
          <p:nvPr/>
        </p:nvSpPr>
        <p:spPr bwMode="auto">
          <a:xfrm>
            <a:off x="595313" y="934973"/>
            <a:ext cx="82057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12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SanukComp-Light"/>
              </a:rPr>
              <a:t>Provide an overview of the </a:t>
            </a:r>
            <a:r>
              <a:rPr lang="en-US" altLang="fr-FR" sz="1200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SanukComp-Light"/>
              </a:rPr>
              <a:t>organisation</a:t>
            </a:r>
            <a:r>
              <a:rPr lang="en-US" altLang="fr-FR" sz="12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SanukComp-Light"/>
              </a:rPr>
              <a:t> you have selected for the purpose of this assessment and answer the key questions below in your description. </a:t>
            </a:r>
          </a:p>
        </p:txBody>
      </p:sp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3F4569-93B7-4DFD-872F-683E01DDFDDC}"/>
              </a:ext>
            </a:extLst>
          </p:cNvPr>
          <p:cNvSpPr txBox="1"/>
          <p:nvPr/>
        </p:nvSpPr>
        <p:spPr>
          <a:xfrm>
            <a:off x="563755" y="1790700"/>
            <a:ext cx="82373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200" dirty="0">
                <a:latin typeface="Calibri"/>
                <a:cs typeface="Calibri"/>
              </a:rPr>
              <a:t>What is the name of the </a:t>
            </a:r>
            <a:r>
              <a:rPr lang="en-US" sz="1200" dirty="0" err="1">
                <a:latin typeface="Calibri"/>
                <a:cs typeface="Calibri"/>
              </a:rPr>
              <a:t>organisation</a:t>
            </a:r>
            <a:r>
              <a:rPr lang="en-US" sz="1200" dirty="0">
                <a:latin typeface="Calibri"/>
                <a:cs typeface="Calibri"/>
              </a:rPr>
              <a:t>? </a:t>
            </a:r>
            <a:r>
              <a:rPr lang="en-AU" altLang="en-US" sz="1200" dirty="0">
                <a:latin typeface="Calibri" panose="020F0502020204030204" pitchFamily="34" charset="0"/>
              </a:rPr>
              <a:t>Jung Education</a:t>
            </a:r>
          </a:p>
          <a:p>
            <a:pPr marL="228600" indent="-228600">
              <a:buFontTx/>
              <a:buAutoNum type="arabicPeriod"/>
            </a:pPr>
            <a:endParaRPr lang="en-US" sz="1200" dirty="0">
              <a:latin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sz="1200" dirty="0">
                <a:latin typeface="Calibri"/>
                <a:cs typeface="Calibri"/>
              </a:rPr>
              <a:t>Please provide a brief history of the </a:t>
            </a:r>
            <a:r>
              <a:rPr lang="en-US" sz="1200" dirty="0" err="1">
                <a:latin typeface="Calibri"/>
                <a:cs typeface="Calibri"/>
              </a:rPr>
              <a:t>organisation</a:t>
            </a:r>
            <a:r>
              <a:rPr lang="en-US" sz="1200" dirty="0">
                <a:latin typeface="Calibri"/>
                <a:cs typeface="Calibri"/>
              </a:rPr>
              <a:t>. </a:t>
            </a:r>
            <a:r>
              <a:rPr lang="en-AU" altLang="en-US" sz="1200" dirty="0">
                <a:latin typeface="Calibri" panose="020F0502020204030204" pitchFamily="34" charset="0"/>
              </a:rPr>
              <a:t>Established in 2006</a:t>
            </a:r>
          </a:p>
          <a:p>
            <a:pPr marL="228600" indent="-228600">
              <a:buAutoNum type="arabicPeriod"/>
            </a:pPr>
            <a:endParaRPr lang="en-US" sz="1200" dirty="0">
              <a:latin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sz="1200" dirty="0">
                <a:latin typeface="Calibri"/>
                <a:cs typeface="Calibri"/>
              </a:rPr>
              <a:t>What products and/or services does the </a:t>
            </a:r>
            <a:r>
              <a:rPr lang="en-US" sz="1200" dirty="0" err="1">
                <a:latin typeface="Calibri"/>
                <a:cs typeface="Calibri"/>
              </a:rPr>
              <a:t>organisation</a:t>
            </a:r>
            <a:r>
              <a:rPr lang="en-US" sz="1200" dirty="0">
                <a:latin typeface="Calibri"/>
                <a:cs typeface="Calibri"/>
              </a:rPr>
              <a:t> offer? Education</a:t>
            </a:r>
          </a:p>
          <a:p>
            <a:pPr marL="228600" indent="-228600">
              <a:buAutoNum type="arabicPeriod"/>
            </a:pPr>
            <a:endParaRPr lang="en-US" sz="1200" dirty="0">
              <a:latin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sz="1200" dirty="0">
                <a:latin typeface="Calibri"/>
                <a:cs typeface="Calibri"/>
              </a:rPr>
              <a:t>What is the pricing tier of the products and/or services offered? Various</a:t>
            </a:r>
          </a:p>
          <a:p>
            <a:pPr marL="228600" indent="-228600">
              <a:buAutoNum type="arabicPeriod"/>
            </a:pPr>
            <a:endParaRPr lang="en-US" sz="1200" dirty="0">
              <a:latin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sz="1200" dirty="0">
                <a:latin typeface="Calibri"/>
                <a:cs typeface="Calibri"/>
              </a:rPr>
              <a:t>What are the main sales channels? </a:t>
            </a:r>
            <a:r>
              <a:rPr lang="en-US" sz="1200" dirty="0" err="1">
                <a:latin typeface="Calibri"/>
                <a:cs typeface="Calibri"/>
              </a:rPr>
              <a:t>Naver</a:t>
            </a:r>
            <a:r>
              <a:rPr lang="en-US" sz="1200" dirty="0">
                <a:latin typeface="Calibri"/>
                <a:cs typeface="Calibri"/>
              </a:rPr>
              <a:t> Blog</a:t>
            </a:r>
          </a:p>
          <a:p>
            <a:pPr marL="228600" indent="-228600">
              <a:buAutoNum type="arabicPeriod"/>
            </a:pPr>
            <a:endParaRPr lang="en-US" sz="1200" dirty="0">
              <a:latin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sz="1200" dirty="0">
                <a:latin typeface="Calibri"/>
                <a:cs typeface="Calibri"/>
              </a:rPr>
              <a:t>Where is the </a:t>
            </a:r>
            <a:r>
              <a:rPr lang="en-US" sz="1200" dirty="0" err="1">
                <a:latin typeface="Calibri"/>
                <a:cs typeface="Calibri"/>
              </a:rPr>
              <a:t>organisation</a:t>
            </a:r>
            <a:r>
              <a:rPr lang="en-US" sz="1200" dirty="0">
                <a:latin typeface="Calibri"/>
                <a:cs typeface="Calibri"/>
              </a:rPr>
              <a:t> located? Sydney</a:t>
            </a:r>
          </a:p>
          <a:p>
            <a:pPr marL="228600" indent="-228600">
              <a:buAutoNum type="arabicPeriod"/>
            </a:pPr>
            <a:endParaRPr lang="en-US" sz="1200" dirty="0">
              <a:latin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sz="1200" dirty="0">
                <a:latin typeface="Calibri"/>
                <a:cs typeface="Calibri"/>
              </a:rPr>
              <a:t>What geographies does the </a:t>
            </a:r>
            <a:r>
              <a:rPr lang="en-US" sz="1200" dirty="0" err="1">
                <a:latin typeface="Calibri"/>
                <a:cs typeface="Calibri"/>
              </a:rPr>
              <a:t>organisation</a:t>
            </a:r>
            <a:r>
              <a:rPr lang="en-US" sz="1200" dirty="0">
                <a:latin typeface="Calibri"/>
                <a:cs typeface="Calibri"/>
              </a:rPr>
              <a:t> work in? Sydney</a:t>
            </a:r>
          </a:p>
          <a:p>
            <a:pPr marL="228600" indent="-228600">
              <a:buAutoNum type="arabicPeriod"/>
            </a:pPr>
            <a:endParaRPr lang="en-US" sz="1200" dirty="0">
              <a:latin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sz="1200" dirty="0">
                <a:latin typeface="Calibri"/>
                <a:cs typeface="Calibri"/>
              </a:rPr>
              <a:t>Who is the </a:t>
            </a:r>
            <a:r>
              <a:rPr lang="en-US" sz="1200" dirty="0" err="1">
                <a:latin typeface="Calibri"/>
                <a:cs typeface="Calibri"/>
              </a:rPr>
              <a:t>organisation’s</a:t>
            </a:r>
            <a:r>
              <a:rPr lang="en-US" sz="1200" dirty="0">
                <a:latin typeface="Calibri"/>
                <a:cs typeface="Calibri"/>
              </a:rPr>
              <a:t> target audience? 20-40 years old Korean living in Sydney with temporary visa and 18-40 years old Koreans who want to study in Australia.</a:t>
            </a:r>
            <a:endParaRPr lang="en-US" sz="1200" dirty="0">
              <a:solidFill>
                <a:prstClr val="black"/>
              </a:solidFill>
              <a:latin typeface="Calibri"/>
              <a:cs typeface="Calibri"/>
            </a:endParaRPr>
          </a:p>
          <a:p>
            <a:r>
              <a:rPr lang="en-US" sz="14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r>
              <a:rPr lang="en-US" sz="14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</a:p>
          <a:p>
            <a:endParaRPr lang="en-US" dirty="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183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17495"/>
              </p:ext>
            </p:extLst>
          </p:nvPr>
        </p:nvGraphicFramePr>
        <p:xfrm>
          <a:off x="273050" y="1268413"/>
          <a:ext cx="8594724" cy="547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9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3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8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0147">
                <a:tc gridSpan="4">
                  <a:txBody>
                    <a:bodyPr/>
                    <a:lstStyle/>
                    <a:p>
                      <a:pPr algn="ctr"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300" b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Niche Social Media Marketing Interview Guide</a:t>
                      </a:r>
                      <a:endParaRPr lang="en-AU" sz="1200" b="0" dirty="0"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>
                    <a:solidFill>
                      <a:srgbClr val="66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455">
                <a:tc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Key stakeholder name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Interview date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455">
                <a:tc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Position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Interview time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455">
                <a:tc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Time with business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Interview place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763">
                <a:tc gridSpan="2"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Question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Answer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611">
                <a:tc gridSpan="2"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611">
                <a:tc gridSpan="2"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AU" sz="1200" dirty="0">
                        <a:effectLst/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611">
                <a:tc gridSpan="2"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AU" sz="1200" dirty="0">
                        <a:effectLst/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0611">
                <a:tc gridSpan="2"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AU" sz="1200">
                        <a:effectLst/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0611">
                <a:tc gridSpan="2"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AU" sz="1200">
                        <a:effectLst/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0611">
                <a:tc gridSpan="2"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AU" sz="1200" dirty="0">
                        <a:effectLst/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0611">
                <a:tc gridSpan="2"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AU" sz="1200">
                        <a:effectLst/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0611">
                <a:tc gridSpan="2"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AU" sz="1200">
                        <a:effectLst/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10611">
                <a:tc gridSpan="2"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AU" sz="1200">
                        <a:effectLst/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10611">
                <a:tc gridSpan="2">
                  <a:txBody>
                    <a:bodyPr/>
                    <a:lstStyle/>
                    <a:p>
                      <a:pPr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AU" sz="1200" dirty="0">
                        <a:effectLst/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8" name="Rectangle 66"/>
          <p:cNvSpPr>
            <a:spLocks noChangeArrowheads="1"/>
          </p:cNvSpPr>
          <p:nvPr/>
        </p:nvSpPr>
        <p:spPr bwMode="auto">
          <a:xfrm>
            <a:off x="468311" y="103150"/>
            <a:ext cx="80645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2800" b="1" cap="all" dirty="0">
                <a:solidFill>
                  <a:srgbClr val="00C7BA"/>
                </a:solidFill>
                <a:latin typeface="+mj-lt"/>
                <a:cs typeface="SanukComp-Bold"/>
              </a:rPr>
              <a:t>NICHE </a:t>
            </a:r>
            <a:r>
              <a:rPr lang="en-US" sz="2800" b="1" cap="all" dirty="0">
                <a:solidFill>
                  <a:srgbClr val="00C7BA"/>
                </a:solidFill>
                <a:latin typeface="+mj-lt"/>
                <a:cs typeface="SanukComp-Bold"/>
              </a:rPr>
              <a:t>SOCIAL MEDIA MARKETING STRATEGY AND CAMPAIGN AUDIT QUESTIONAIRE</a:t>
            </a:r>
            <a:endParaRPr lang="en-US" altLang="fr-FR" b="1" dirty="0">
              <a:solidFill>
                <a:prstClr val="black"/>
              </a:solidFill>
              <a:latin typeface="+mj-lt"/>
              <a:cs typeface="SanukComp-Bold"/>
            </a:endParaRPr>
          </a:p>
        </p:txBody>
      </p:sp>
    </p:spTree>
    <p:extLst>
      <p:ext uri="{BB962C8B-B14F-4D97-AF65-F5344CB8AC3E}">
        <p14:creationId xmlns:p14="http://schemas.microsoft.com/office/powerpoint/2010/main" val="2785925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8078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2800" b="1" cap="all" dirty="0">
                <a:solidFill>
                  <a:srgbClr val="00C7BA"/>
                </a:solidFill>
                <a:latin typeface="+mj-lt"/>
                <a:cs typeface="SanukComp-Bold"/>
              </a:rPr>
              <a:t>NICHE </a:t>
            </a:r>
            <a:r>
              <a:rPr lang="en-US" sz="2800" b="1" cap="all" dirty="0">
                <a:solidFill>
                  <a:srgbClr val="00C7BA"/>
                </a:solidFill>
                <a:latin typeface="+mj-lt"/>
                <a:cs typeface="Sanuk Offc"/>
              </a:rPr>
              <a:t>SOCIAL MEDIA NETWORK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+mj-lt"/>
                <a:cs typeface="Sanuk Offc"/>
              </a:rPr>
              <a:t>Content CONSTRAINTs </a:t>
            </a:r>
            <a:endParaRPr lang="en-US" altLang="fr-FR" b="1" dirty="0">
              <a:solidFill>
                <a:srgbClr val="00C7BA"/>
              </a:solidFill>
              <a:latin typeface="+mj-lt"/>
              <a:cs typeface="SanukComp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395026"/>
              </p:ext>
            </p:extLst>
          </p:nvPr>
        </p:nvGraphicFramePr>
        <p:xfrm>
          <a:off x="275553" y="1228724"/>
          <a:ext cx="8592222" cy="52117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1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0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baseline="0" dirty="0">
                          <a:solidFill>
                            <a:schemeClr val="bg1"/>
                          </a:solidFill>
                          <a:latin typeface="+mj-lt"/>
                          <a:cs typeface="SanukComp-Bold"/>
                        </a:rPr>
                        <a:t>Category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baseline="0" dirty="0">
                          <a:solidFill>
                            <a:schemeClr val="bg1"/>
                          </a:solidFill>
                          <a:latin typeface="+mj-lt"/>
                          <a:cs typeface="SanukComp-Bold"/>
                        </a:rPr>
                        <a:t>Constraint/Requirement </a:t>
                      </a:r>
                      <a:endParaRPr lang="en-US" sz="1100" dirty="0">
                        <a:solidFill>
                          <a:schemeClr val="bg1"/>
                        </a:solidFill>
                        <a:latin typeface="+mj-lt"/>
                        <a:cs typeface="SanukComp-Bold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855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+mj-lt"/>
                          <a:cs typeface="SanukComp-Bold"/>
                        </a:rPr>
                        <a:t>When</a:t>
                      </a:r>
                      <a:r>
                        <a:rPr lang="en-US" sz="1100" dirty="0">
                          <a:solidFill>
                            <a:srgbClr val="FFFFFF"/>
                          </a:solidFill>
                          <a:latin typeface="+mj-lt"/>
                          <a:cs typeface="SanukComp-Light"/>
                        </a:rPr>
                        <a:t> not to post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When there is negative publicity about the organization and/or industry</a:t>
                      </a:r>
                      <a:endParaRPr lang="en-US" sz="1000" baseline="0" dirty="0">
                        <a:solidFill>
                          <a:srgbClr val="000000"/>
                        </a:solidFill>
                        <a:latin typeface="+mj-lt"/>
                        <a:cs typeface="SanukComp-Light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00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+mj-lt"/>
                          <a:cs typeface="SanukComp-Bold"/>
                        </a:rPr>
                        <a:t>What</a:t>
                      </a:r>
                      <a:r>
                        <a:rPr lang="en-US" sz="1100" dirty="0">
                          <a:solidFill>
                            <a:srgbClr val="FFFFFF"/>
                          </a:solidFill>
                          <a:latin typeface="+mj-lt"/>
                          <a:cs typeface="SanukComp-Light"/>
                        </a:rPr>
                        <a:t> not to post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Racism, inappropriate</a:t>
                      </a:r>
                      <a:r>
                        <a:rPr lang="en-US" sz="10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+mj-lt"/>
                          <a:cs typeface="SanukComp-Light"/>
                        </a:rPr>
                        <a:t>Contents which implies piracy or 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latin typeface="+mj-lt"/>
                          <a:cs typeface="SanukComp-Light"/>
                        </a:rPr>
                        <a:t>plagiarization.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  <a:cs typeface="SanukComp-Light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0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+mj-lt"/>
                          <a:cs typeface="SanukComp-Bold"/>
                        </a:rPr>
                        <a:t>Where</a:t>
                      </a:r>
                      <a:r>
                        <a:rPr lang="en-US" sz="1100" dirty="0">
                          <a:solidFill>
                            <a:srgbClr val="FFFFFF"/>
                          </a:solidFill>
                          <a:latin typeface="+mj-lt"/>
                          <a:cs typeface="SanukComp-Light"/>
                        </a:rPr>
                        <a:t> not to post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Competitors’ blogs or</a:t>
                      </a:r>
                      <a:r>
                        <a:rPr lang="en-US" sz="10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0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Blogs, groups, social media channels where our audience is not there.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+mj-lt"/>
                        <a:cs typeface="SanukComp-Light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00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+mj-lt"/>
                          <a:cs typeface="SanukComp-Bold"/>
                        </a:rPr>
                        <a:t>Who</a:t>
                      </a:r>
                      <a:r>
                        <a:rPr lang="en-US" sz="1100" dirty="0">
                          <a:solidFill>
                            <a:srgbClr val="FFFFFF"/>
                          </a:solidFill>
                          <a:latin typeface="+mj-lt"/>
                          <a:cs typeface="SanukComp-Light"/>
                        </a:rPr>
                        <a:t> not to target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Elder</a:t>
                      </a:r>
                      <a:r>
                        <a:rPr lang="en-US" sz="10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people, People that don’t speak Korean, People that are not interested in moving to Australia. 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+mj-lt"/>
                        <a:cs typeface="SanukComp-Light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949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8078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2800" b="1" cap="all" dirty="0">
                <a:solidFill>
                  <a:srgbClr val="00C7BA"/>
                </a:solidFill>
                <a:latin typeface="+mj-lt"/>
                <a:cs typeface="SanukComp-Bold"/>
              </a:rPr>
              <a:t>NICHE </a:t>
            </a:r>
            <a:r>
              <a:rPr lang="en-US" sz="2800" b="1" cap="all" dirty="0">
                <a:solidFill>
                  <a:srgbClr val="00C7BA"/>
                </a:solidFill>
                <a:latin typeface="+mj-lt"/>
                <a:cs typeface="Sanuk Offc"/>
              </a:rPr>
              <a:t>SOCIAL MEDIA NETWORK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+mj-lt"/>
                <a:cs typeface="Sanuk Offc"/>
              </a:rPr>
              <a:t>GLOBAL TRENDS</a:t>
            </a:r>
            <a:endParaRPr lang="en-US" altLang="fr-FR" b="1" dirty="0">
              <a:solidFill>
                <a:srgbClr val="00C7BA"/>
              </a:solidFill>
              <a:latin typeface="+mj-lt"/>
              <a:cs typeface="SanukComp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099130"/>
              </p:ext>
            </p:extLst>
          </p:nvPr>
        </p:nvGraphicFramePr>
        <p:xfrm>
          <a:off x="275551" y="1228723"/>
          <a:ext cx="8592223" cy="5290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8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7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4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Case Study</a:t>
                      </a:r>
                      <a:endParaRPr lang="en-AU" sz="1200" b="0" dirty="0">
                        <a:solidFill>
                          <a:schemeClr val="bg1"/>
                        </a:solidFill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Hoju</a:t>
                      </a:r>
                      <a:r>
                        <a:rPr lang="en-AU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 Hyeong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StudyCo</a:t>
                      </a:r>
                      <a:endParaRPr lang="en-AU" sz="1200" b="0" dirty="0">
                        <a:solidFill>
                          <a:schemeClr val="bg1"/>
                        </a:solidFill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Social Media Network</a:t>
                      </a:r>
                      <a:endParaRPr lang="en-AU" sz="1200" b="0"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Facebook, </a:t>
                      </a:r>
                      <a:r>
                        <a:rPr lang="en-AU" sz="12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Kakaotalk</a:t>
                      </a: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, </a:t>
                      </a:r>
                      <a:r>
                        <a:rPr lang="en-AU" sz="12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Naver</a:t>
                      </a: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 Blog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Facebook, </a:t>
                      </a:r>
                      <a:r>
                        <a:rPr lang="en-AU" sz="12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Youtube</a:t>
                      </a: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, Instagram, google+, twitter, </a:t>
                      </a:r>
                      <a:r>
                        <a:rPr lang="en-AU" sz="12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Whatsapp</a:t>
                      </a: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Geography</a:t>
                      </a:r>
                      <a:endParaRPr lang="en-AU" sz="1200" b="0" dirty="0"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Melbourne, VIC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Melbourne, VIC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Marketing Objective</a:t>
                      </a:r>
                      <a:endParaRPr lang="en-AU" sz="1200" b="0" dirty="0"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Increasing</a:t>
                      </a:r>
                      <a:r>
                        <a:rPr lang="en-AU" sz="1200" b="0" baseline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the number of customers and brand awareness.</a:t>
                      </a: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Increasing</a:t>
                      </a:r>
                      <a:r>
                        <a:rPr lang="en-AU" sz="1200" b="0" baseline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the number of customers and brand awareness.</a:t>
                      </a: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Marketing Solution</a:t>
                      </a:r>
                      <a:endParaRPr lang="en-AU" sz="1200" b="0" dirty="0"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Very</a:t>
                      </a:r>
                      <a:r>
                        <a:rPr lang="en-AU" sz="1200" b="0" baseline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active on social media.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baseline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They created a lot of visual contents.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baseline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They are highly communicative with customers.</a:t>
                      </a: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They use many social media platform to contact customers.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Primary Benefit(s)</a:t>
                      </a:r>
                      <a:endParaRPr lang="en-AU" sz="1200" b="0" dirty="0">
                        <a:effectLst/>
                        <a:latin typeface="+mj-lt"/>
                        <a:ea typeface="ＭＳ 明朝"/>
                        <a:cs typeface="SanukComp-Bold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They helped 10,000 people in</a:t>
                      </a:r>
                      <a:r>
                        <a:rPr lang="en-AU" sz="1200" b="0" baseline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5 years.</a:t>
                      </a: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They helped 30,000 students in 20 years, and have 49 branches all around world.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4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Key global trends </a:t>
                      </a:r>
                      <a:r>
                        <a:rPr lang="en-US" sz="1100" b="0" kern="1200" dirty="0" err="1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utilised</a:t>
                      </a: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Bold"/>
                        </a:rPr>
                        <a:t> in the strategy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Communicative attitude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Utilise social media channels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066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Times New Roman" panose="02020603050405020304" pitchFamily="18" charset="0"/>
                <a:cs typeface="SanukComp"/>
              </a:rPr>
              <a:t> Stage 2. </a:t>
            </a:r>
          </a:p>
          <a:p>
            <a:pPr marL="533400" marR="972820">
              <a:spcBef>
                <a:spcPts val="160"/>
              </a:spcBef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Open Sans" panose="020B0606030504020204" pitchFamily="34" charset="0"/>
                <a:cs typeface="SanukComp"/>
              </a:rPr>
              <a:t>NICHE SOCIAL MARKETING STRATEGY</a:t>
            </a:r>
          </a:p>
        </p:txBody>
      </p:sp>
    </p:spTree>
    <p:extLst>
      <p:ext uri="{BB962C8B-B14F-4D97-AF65-F5344CB8AC3E}">
        <p14:creationId xmlns:p14="http://schemas.microsoft.com/office/powerpoint/2010/main" val="205395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189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2800" b="1" cap="all" dirty="0">
                <a:solidFill>
                  <a:srgbClr val="00C7BA"/>
                </a:solidFill>
                <a:latin typeface="+mj-lt"/>
                <a:cs typeface="SanukComp-Bold"/>
              </a:rPr>
              <a:t>NICHE </a:t>
            </a:r>
            <a:r>
              <a:rPr lang="en-US" sz="2800" b="1" cap="all" dirty="0">
                <a:solidFill>
                  <a:srgbClr val="00C7BA"/>
                </a:solidFill>
                <a:latin typeface="+mj-lt"/>
                <a:cs typeface="Sanuk Offc"/>
              </a:rPr>
              <a:t>SOCIAL MEDIA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+mj-lt"/>
                <a:cs typeface="Sanuk Offc"/>
              </a:rPr>
              <a:t>STRATEGIC IDEAS </a:t>
            </a:r>
            <a:endParaRPr lang="en-US" altLang="fr-FR" b="1" dirty="0">
              <a:solidFill>
                <a:prstClr val="black"/>
              </a:solidFill>
              <a:latin typeface="+mj-lt"/>
              <a:cs typeface="SanukComp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54357"/>
              </p:ext>
            </p:extLst>
          </p:nvPr>
        </p:nvGraphicFramePr>
        <p:xfrm>
          <a:off x="275553" y="1295563"/>
          <a:ext cx="8592224" cy="51114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8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8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1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44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40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Light"/>
                        </a:rPr>
                        <a:t>Primary Marketing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Light"/>
                        </a:rPr>
                        <a:t>Objective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Light"/>
                        </a:rPr>
                        <a:t>Niche Social Media Marketing Options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Light"/>
                        </a:rPr>
                        <a:t>Strategic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Light"/>
                        </a:rPr>
                        <a:t>Ideas</a:t>
                      </a: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+mj-lt"/>
                          <a:ea typeface="ＭＳ 明朝"/>
                          <a:cs typeface="SanukComp-Light"/>
                        </a:rPr>
                        <a:t>Second Marketing Benefits</a:t>
                      </a:r>
                      <a:endParaRPr lang="en-AU" sz="120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8495">
                <a:tc rowSpan="6">
                  <a:txBody>
                    <a:bodyPr/>
                    <a:lstStyle/>
                    <a:p>
                      <a:pPr algn="l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 brand awareness</a:t>
                      </a:r>
                    </a:p>
                    <a:p>
                      <a:pPr algn="l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</a:p>
                    <a:p>
                      <a:pPr algn="l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 sales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 videos</a:t>
                      </a:r>
                      <a:br>
                        <a:rPr lang="en-AU" sz="1100" dirty="0"/>
                      </a:br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(owned media)</a:t>
                      </a:r>
                      <a:endParaRPr lang="en-AU" sz="11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1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How to video about purchasing goods for living in Australia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1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How to video about choosing right education course for you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1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Introducing good restaurants around Sydney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Establish the </a:t>
                      </a:r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organisation’s</a:t>
                      </a: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expertise in the industry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 website traffic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 brand awareness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 brand authority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61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Photographs</a:t>
                      </a:r>
                    </a:p>
                    <a:p>
                      <a:pPr algn="l"/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(owned media)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1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Professional pictures of universities around Sydney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1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Professional pictures 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Establish the </a:t>
                      </a:r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organisation’s</a:t>
                      </a: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expertise in the industry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 website traffic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 brand awareness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 brand authority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61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Competition</a:t>
                      </a:r>
                    </a:p>
                    <a:p>
                      <a:pPr algn="l"/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(promotional)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1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Selfie Contest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 engagement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 customer referrals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a </a:t>
                      </a:r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Kakaotalk</a:t>
                      </a: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database for future promotions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1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068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Industry news and tips</a:t>
                      </a:r>
                      <a:br>
                        <a:rPr lang="en-US" sz="1100" dirty="0"/>
                      </a:b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(third party links)</a:t>
                      </a:r>
                      <a:endParaRPr lang="en-AU" sz="11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100" dirty="0"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Education industry news, Australia Immigration news, Update for immigration laws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 brand awareness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 brand authority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1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308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1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068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601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19541</TotalTime>
  <Words>1584</Words>
  <Application>Microsoft Office PowerPoint</Application>
  <PresentationFormat>On-screen Show (4:3)</PresentationFormat>
  <Paragraphs>457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ＭＳ 明朝</vt:lpstr>
      <vt:lpstr>Open Sans</vt:lpstr>
      <vt:lpstr>Sanuk Offc</vt:lpstr>
      <vt:lpstr>SanukComp</vt:lpstr>
      <vt:lpstr>SanukComp-Bold</vt:lpstr>
      <vt:lpstr>SanukComp-Light</vt:lpstr>
      <vt:lpstr>Zapf Dingbats</vt:lpstr>
      <vt:lpstr>Arial</vt:lpstr>
      <vt:lpstr>Calibri</vt:lpstr>
      <vt:lpstr>Cambria</vt:lpstr>
      <vt:lpstr>Symbol</vt:lpstr>
      <vt:lpstr>Times New Roman</vt:lpstr>
      <vt:lpstr>Wingdings</vt:lpstr>
      <vt:lpstr>Office Theme</vt:lpstr>
      <vt:lpstr>1_Office Theme</vt:lpstr>
      <vt:lpstr>2_Office Theme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Tecson</dc:creator>
  <cp:lastModifiedBy>Park Yangha</cp:lastModifiedBy>
  <cp:revision>234</cp:revision>
  <cp:lastPrinted>2016-04-01T01:01:33Z</cp:lastPrinted>
  <dcterms:created xsi:type="dcterms:W3CDTF">2014-10-24T03:26:50Z</dcterms:created>
  <dcterms:modified xsi:type="dcterms:W3CDTF">2018-08-26T04:31:11Z</dcterms:modified>
</cp:coreProperties>
</file>